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4"/>
  </p:notesMasterIdLst>
  <p:handoutMasterIdLst>
    <p:handoutMasterId r:id="rId35"/>
  </p:handoutMasterIdLst>
  <p:sldIdLst>
    <p:sldId id="388" r:id="rId2"/>
    <p:sldId id="401" r:id="rId3"/>
    <p:sldId id="363" r:id="rId4"/>
    <p:sldId id="374" r:id="rId5"/>
    <p:sldId id="365" r:id="rId6"/>
    <p:sldId id="378" r:id="rId7"/>
    <p:sldId id="392" r:id="rId8"/>
    <p:sldId id="393" r:id="rId9"/>
    <p:sldId id="375" r:id="rId10"/>
    <p:sldId id="395" r:id="rId11"/>
    <p:sldId id="376" r:id="rId12"/>
    <p:sldId id="396" r:id="rId13"/>
    <p:sldId id="377" r:id="rId14"/>
    <p:sldId id="367" r:id="rId15"/>
    <p:sldId id="369" r:id="rId16"/>
    <p:sldId id="370" r:id="rId17"/>
    <p:sldId id="379" r:id="rId18"/>
    <p:sldId id="380" r:id="rId19"/>
    <p:sldId id="397" r:id="rId20"/>
    <p:sldId id="371" r:id="rId21"/>
    <p:sldId id="372" r:id="rId22"/>
    <p:sldId id="398" r:id="rId23"/>
    <p:sldId id="381" r:id="rId24"/>
    <p:sldId id="382" r:id="rId25"/>
    <p:sldId id="399" r:id="rId26"/>
    <p:sldId id="373" r:id="rId27"/>
    <p:sldId id="383" r:id="rId28"/>
    <p:sldId id="384" r:id="rId29"/>
    <p:sldId id="400" r:id="rId30"/>
    <p:sldId id="385" r:id="rId31"/>
    <p:sldId id="386" r:id="rId32"/>
    <p:sldId id="362" r:id="rId33"/>
  </p:sldIdLst>
  <p:sldSz cx="12192000" cy="6858000"/>
  <p:notesSz cx="6797675" cy="9928225"/>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93"/>
    <a:srgbClr val="CC9900"/>
    <a:srgbClr val="08AC27"/>
    <a:srgbClr val="FFCC33"/>
    <a:srgbClr val="0000FF"/>
    <a:srgbClr val="3333FF"/>
    <a:srgbClr val="000000"/>
    <a:srgbClr val="8C6484"/>
    <a:srgbClr val="3400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072" autoAdjust="0"/>
  </p:normalViewPr>
  <p:slideViewPr>
    <p:cSldViewPr>
      <p:cViewPr varScale="1">
        <p:scale>
          <a:sx n="43" d="100"/>
          <a:sy n="43" d="100"/>
        </p:scale>
        <p:origin x="1752"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0"/>
    </p:cViewPr>
  </p:sorterViewPr>
  <p:notesViewPr>
    <p:cSldViewPr>
      <p:cViewPr varScale="1">
        <p:scale>
          <a:sx n="80" d="100"/>
          <a:sy n="80" d="100"/>
        </p:scale>
        <p:origin x="-3192" y="-7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11971-5984-FB4D-808C-C913769AB92D}"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D6E55461-A1ED-1549-B148-C16F35E977F6}">
      <dgm:prSet custT="1"/>
      <dgm:spPr/>
      <dgm:t>
        <a:bodyPr/>
        <a:lstStyle/>
        <a:p>
          <a:pPr marL="0" rtl="0">
            <a:spcAft>
              <a:spcPct val="35000"/>
            </a:spcAft>
          </a:pPr>
          <a:r>
            <a:rPr lang="en-US" sz="2800" b="1" dirty="0">
              <a:effectLst>
                <a:outerShdw blurRad="38100" dist="38100" dir="2700000" algn="tl">
                  <a:srgbClr val="000000">
                    <a:alpha val="43137"/>
                  </a:srgbClr>
                </a:outerShdw>
              </a:effectLst>
            </a:rPr>
            <a:t>The most widely used encryption scheme until recent days</a:t>
          </a:r>
          <a:endParaRPr lang="en-US" sz="2800" dirty="0">
            <a:effectLst>
              <a:outerShdw blurRad="38100" dist="38100" dir="2700000" algn="tl">
                <a:srgbClr val="000000">
                  <a:alpha val="43137"/>
                </a:srgbClr>
              </a:outerShdw>
            </a:effectLst>
          </a:endParaRPr>
        </a:p>
      </dgm:t>
    </dgm:pt>
    <dgm:pt modelId="{3594470A-1D33-E74F-9216-4EDA6336884E}" type="parTrans" cxnId="{CF3D2E1B-4F8E-754E-B3C4-534E14228DB4}">
      <dgm:prSet/>
      <dgm:spPr/>
      <dgm:t>
        <a:bodyPr/>
        <a:lstStyle/>
        <a:p>
          <a:endParaRPr lang="en-US" sz="2000"/>
        </a:p>
      </dgm:t>
    </dgm:pt>
    <dgm:pt modelId="{E72AB9F9-649C-1644-A69B-40B54E82EF5D}" type="sibTrans" cxnId="{CF3D2E1B-4F8E-754E-B3C4-534E14228DB4}">
      <dgm:prSet/>
      <dgm:spPr/>
      <dgm:t>
        <a:bodyPr/>
        <a:lstStyle/>
        <a:p>
          <a:endParaRPr lang="en-US" sz="2000"/>
        </a:p>
      </dgm:t>
    </dgm:pt>
    <dgm:pt modelId="{EE54917A-84FF-094A-97BB-5BC51B0632A0}">
      <dgm:prSet custT="1"/>
      <dgm:spPr/>
      <dgm:t>
        <a:bodyPr/>
        <a:lstStyle/>
        <a:p>
          <a:pPr marL="541338" indent="-146050" rtl="0">
            <a:spcAft>
              <a:spcPts val="1032"/>
            </a:spcAft>
          </a:pPr>
          <a:r>
            <a:rPr lang="en-US" sz="2000" b="1" dirty="0">
              <a:solidFill>
                <a:schemeClr val="accent1"/>
              </a:solidFill>
              <a:effectLst>
                <a:outerShdw blurRad="38100" dist="38100" dir="2700000" algn="tl">
                  <a:srgbClr val="000000">
                    <a:alpha val="43137"/>
                  </a:srgbClr>
                </a:outerShdw>
              </a:effectLst>
            </a:rPr>
            <a:t> </a:t>
          </a:r>
          <a:r>
            <a:rPr lang="en-US" sz="2000" b="1" dirty="0">
              <a:solidFill>
                <a:schemeClr val="tx1"/>
              </a:solidFill>
              <a:effectLst>
                <a:outerShdw blurRad="38100" dist="38100" dir="2700000" algn="tl">
                  <a:srgbClr val="000000">
                    <a:alpha val="43137"/>
                  </a:srgbClr>
                </a:outerShdw>
              </a:effectLst>
            </a:rPr>
            <a:t>Referred to as the Data Encryption Algorithm (DEA)</a:t>
          </a:r>
        </a:p>
      </dgm:t>
    </dgm:pt>
    <dgm:pt modelId="{16695056-8FE5-0540-A855-529CD273FF66}" type="parTrans" cxnId="{51F1A3E1-EB9B-3D44-8CD4-944F1DCC818E}">
      <dgm:prSet/>
      <dgm:spPr/>
      <dgm:t>
        <a:bodyPr/>
        <a:lstStyle/>
        <a:p>
          <a:endParaRPr lang="en-US" sz="2000"/>
        </a:p>
      </dgm:t>
    </dgm:pt>
    <dgm:pt modelId="{819F5C3F-21DB-0B49-8CF4-0B170152BAF5}" type="sibTrans" cxnId="{51F1A3E1-EB9B-3D44-8CD4-944F1DCC818E}">
      <dgm:prSet/>
      <dgm:spPr/>
      <dgm:t>
        <a:bodyPr/>
        <a:lstStyle/>
        <a:p>
          <a:endParaRPr lang="en-US" sz="2000"/>
        </a:p>
      </dgm:t>
    </dgm:pt>
    <dgm:pt modelId="{32AC1309-E4BD-A54C-890E-3C98188E51CC}">
      <dgm:prSet custT="1"/>
      <dgm:spPr/>
      <dgm:t>
        <a:bodyPr/>
        <a:lstStyle/>
        <a:p>
          <a:pPr marL="541338" indent="-146050" rtl="0">
            <a:spcAft>
              <a:spcPts val="1032"/>
            </a:spcAft>
          </a:pPr>
          <a:r>
            <a:rPr lang="en-US" sz="2000" b="1" dirty="0">
              <a:solidFill>
                <a:schemeClr val="accent1"/>
              </a:solidFill>
              <a:effectLst>
                <a:outerShdw blurRad="38100" dist="38100" dir="2700000" algn="tl">
                  <a:srgbClr val="000000">
                    <a:alpha val="43137"/>
                  </a:srgbClr>
                </a:outerShdw>
              </a:effectLst>
            </a:rPr>
            <a:t> </a:t>
          </a:r>
          <a:r>
            <a:rPr lang="en-US" sz="2000" b="1" dirty="0">
              <a:solidFill>
                <a:schemeClr val="tx1"/>
              </a:solidFill>
              <a:effectLst>
                <a:outerShdw blurRad="38100" dist="38100" dir="2700000" algn="tl">
                  <a:srgbClr val="000000">
                    <a:alpha val="43137"/>
                  </a:srgbClr>
                </a:outerShdw>
              </a:effectLst>
            </a:rPr>
            <a:t>Uses 64 bit plaintext block and 56 bit key to produce a 64 bit ciphertext block</a:t>
          </a:r>
        </a:p>
      </dgm:t>
    </dgm:pt>
    <dgm:pt modelId="{FBC38945-A8EC-8547-B11D-830C8CD9F38B}" type="parTrans" cxnId="{64671C1D-11F9-6340-A5AA-4C7862492E76}">
      <dgm:prSet/>
      <dgm:spPr/>
      <dgm:t>
        <a:bodyPr/>
        <a:lstStyle/>
        <a:p>
          <a:endParaRPr lang="en-US" sz="2000"/>
        </a:p>
      </dgm:t>
    </dgm:pt>
    <dgm:pt modelId="{E2807ECE-9761-244E-BC26-7DFB3E6F2F19}" type="sibTrans" cxnId="{64671C1D-11F9-6340-A5AA-4C7862492E76}">
      <dgm:prSet/>
      <dgm:spPr/>
      <dgm:t>
        <a:bodyPr/>
        <a:lstStyle/>
        <a:p>
          <a:endParaRPr lang="en-US" sz="2000"/>
        </a:p>
      </dgm:t>
    </dgm:pt>
    <dgm:pt modelId="{97C0C7C4-120E-334E-AC61-7BE0E7017C6C}">
      <dgm:prSet custT="1"/>
      <dgm:spPr/>
      <dgm:t>
        <a:bodyPr/>
        <a:lstStyle/>
        <a:p>
          <a:pPr marL="0" rtl="0">
            <a:spcAft>
              <a:spcPct val="35000"/>
            </a:spcAft>
          </a:pPr>
          <a:r>
            <a:rPr lang="en-US" sz="2800" b="1" dirty="0">
              <a:effectLst>
                <a:outerShdw blurRad="38100" dist="38100" dir="2700000" algn="tl">
                  <a:srgbClr val="000000">
                    <a:alpha val="43137"/>
                  </a:srgbClr>
                </a:outerShdw>
              </a:effectLst>
            </a:rPr>
            <a:t>strength concerns:</a:t>
          </a:r>
        </a:p>
      </dgm:t>
    </dgm:pt>
    <dgm:pt modelId="{BA3C18A4-01CF-B345-ABBD-0BF3ED634274}" type="parTrans" cxnId="{04BB826F-8042-0F4B-BD8B-78FA5714BDCF}">
      <dgm:prSet/>
      <dgm:spPr/>
      <dgm:t>
        <a:bodyPr/>
        <a:lstStyle/>
        <a:p>
          <a:endParaRPr lang="en-US" sz="2000"/>
        </a:p>
      </dgm:t>
    </dgm:pt>
    <dgm:pt modelId="{C11F33E5-9CF6-7E4A-AC98-740659F3377A}" type="sibTrans" cxnId="{04BB826F-8042-0F4B-BD8B-78FA5714BDCF}">
      <dgm:prSet/>
      <dgm:spPr/>
      <dgm:t>
        <a:bodyPr/>
        <a:lstStyle/>
        <a:p>
          <a:endParaRPr lang="en-US" sz="2000"/>
        </a:p>
      </dgm:t>
    </dgm:pt>
    <dgm:pt modelId="{6A65FA09-3785-C549-A972-52AFA8EC8FE5}">
      <dgm:prSet custT="1"/>
      <dgm:spPr/>
      <dgm:t>
        <a:bodyPr/>
        <a:lstStyle/>
        <a:p>
          <a:pPr marL="463550" indent="-68263" rtl="0">
            <a:spcAft>
              <a:spcPts val="888"/>
            </a:spcAft>
          </a:pPr>
          <a:r>
            <a:rPr lang="en-US" sz="2000" b="1" dirty="0">
              <a:solidFill>
                <a:schemeClr val="accent1"/>
              </a:solidFill>
              <a:effectLst>
                <a:outerShdw blurRad="38100" dist="38100" dir="2700000" algn="tl">
                  <a:srgbClr val="000000">
                    <a:alpha val="43137"/>
                  </a:srgbClr>
                </a:outerShdw>
              </a:effectLst>
            </a:rPr>
            <a:t> </a:t>
          </a:r>
          <a:r>
            <a:rPr lang="en-US" sz="2000" b="1" dirty="0">
              <a:solidFill>
                <a:schemeClr val="tx1"/>
              </a:solidFill>
              <a:effectLst>
                <a:outerShdw blurRad="38100" dist="38100" dir="2700000" algn="tl">
                  <a:srgbClr val="000000">
                    <a:alpha val="43137"/>
                  </a:srgbClr>
                </a:outerShdw>
              </a:effectLst>
            </a:rPr>
            <a:t>Concerns about algorithm</a:t>
          </a:r>
        </a:p>
      </dgm:t>
    </dgm:pt>
    <dgm:pt modelId="{705C5FAD-47F3-3B44-AD19-A145162B51A8}" type="parTrans" cxnId="{BA35C84E-EA29-F245-917C-9B38AEE43A47}">
      <dgm:prSet/>
      <dgm:spPr/>
      <dgm:t>
        <a:bodyPr/>
        <a:lstStyle/>
        <a:p>
          <a:endParaRPr lang="en-US" sz="2000"/>
        </a:p>
      </dgm:t>
    </dgm:pt>
    <dgm:pt modelId="{D854DF7A-194F-3847-9A9E-B8E00EBC41A3}" type="sibTrans" cxnId="{BA35C84E-EA29-F245-917C-9B38AEE43A47}">
      <dgm:prSet/>
      <dgm:spPr/>
      <dgm:t>
        <a:bodyPr/>
        <a:lstStyle/>
        <a:p>
          <a:endParaRPr lang="en-US" sz="2000"/>
        </a:p>
      </dgm:t>
    </dgm:pt>
    <dgm:pt modelId="{4DBA5133-7FD1-4442-B1AC-3D67519BC42F}">
      <dgm:prSet custT="1"/>
      <dgm:spPr/>
      <dgm:t>
        <a:bodyPr/>
        <a:lstStyle/>
        <a:p>
          <a:pPr marL="463550" indent="-68263" rtl="0">
            <a:spcAft>
              <a:spcPts val="888"/>
            </a:spcAft>
          </a:pPr>
          <a:r>
            <a:rPr lang="en-US" sz="2000" b="1" dirty="0">
              <a:solidFill>
                <a:schemeClr val="accent1"/>
              </a:solidFill>
              <a:effectLst>
                <a:outerShdw blurRad="38100" dist="38100" dir="2700000" algn="tl">
                  <a:srgbClr val="000000">
                    <a:alpha val="43137"/>
                  </a:srgbClr>
                </a:outerShdw>
              </a:effectLst>
            </a:rPr>
            <a:t> </a:t>
          </a:r>
          <a:r>
            <a:rPr lang="en-US" sz="2000" b="1" dirty="0">
              <a:solidFill>
                <a:schemeClr val="tx1"/>
              </a:solidFill>
              <a:effectLst>
                <a:outerShdw blurRad="38100" dist="38100" dir="2700000" algn="tl">
                  <a:srgbClr val="000000">
                    <a:alpha val="43137"/>
                  </a:srgbClr>
                </a:outerShdw>
              </a:effectLst>
            </a:rPr>
            <a:t>Use of 56-bit key</a:t>
          </a:r>
        </a:p>
      </dgm:t>
    </dgm:pt>
    <dgm:pt modelId="{C7849611-DDFD-9646-8EB7-B13A8F64AF0F}" type="parTrans" cxnId="{26C06E0C-DB26-BA4A-AF8B-AB92C6DCD6C7}">
      <dgm:prSet/>
      <dgm:spPr/>
      <dgm:t>
        <a:bodyPr/>
        <a:lstStyle/>
        <a:p>
          <a:endParaRPr lang="en-US" sz="2000"/>
        </a:p>
      </dgm:t>
    </dgm:pt>
    <dgm:pt modelId="{AC7A124A-1FF1-6740-B822-5D868575F65B}" type="sibTrans" cxnId="{26C06E0C-DB26-BA4A-AF8B-AB92C6DCD6C7}">
      <dgm:prSet/>
      <dgm:spPr/>
      <dgm:t>
        <a:bodyPr/>
        <a:lstStyle/>
        <a:p>
          <a:endParaRPr lang="en-US" sz="2000"/>
        </a:p>
      </dgm:t>
    </dgm:pt>
    <dgm:pt modelId="{A885C472-3C25-DE40-B000-A986FB62DE3E}">
      <dgm:prSet custT="1"/>
      <dgm:spPr/>
      <dgm:t>
        <a:bodyPr/>
        <a:lstStyle/>
        <a:p>
          <a:pPr marL="895350" indent="-209550" rtl="0">
            <a:spcAft>
              <a:spcPts val="888"/>
            </a:spcAft>
          </a:pPr>
          <a:r>
            <a:rPr lang="en-US" sz="1800" b="1" dirty="0">
              <a:solidFill>
                <a:schemeClr val="accent1"/>
              </a:solidFill>
              <a:effectLst>
                <a:outerShdw blurRad="38100" dist="38100" dir="2700000" algn="tl">
                  <a:srgbClr val="000000">
                    <a:alpha val="43137"/>
                  </a:srgbClr>
                </a:outerShdw>
              </a:effectLst>
            </a:rPr>
            <a:t> </a:t>
          </a:r>
          <a:r>
            <a:rPr lang="en-US" sz="1600" b="1" dirty="0">
              <a:solidFill>
                <a:schemeClr val="tx1"/>
              </a:solidFill>
              <a:effectLst>
                <a:outerShdw blurRad="38100" dist="38100" dir="2700000" algn="tl">
                  <a:srgbClr val="000000">
                    <a:alpha val="43137"/>
                  </a:srgbClr>
                </a:outerShdw>
              </a:effectLst>
            </a:rPr>
            <a:t>Electronic Frontier Foundation (EFF) announced in July 1998 that it had broken a DES encryption</a:t>
          </a:r>
        </a:p>
      </dgm:t>
    </dgm:pt>
    <dgm:pt modelId="{0E952E80-220C-7E46-874A-09802F2CA599}" type="parTrans" cxnId="{9110B17E-2226-AA4A-9BC6-C415E63FE817}">
      <dgm:prSet/>
      <dgm:spPr/>
      <dgm:t>
        <a:bodyPr/>
        <a:lstStyle/>
        <a:p>
          <a:endParaRPr lang="en-US" sz="2000"/>
        </a:p>
      </dgm:t>
    </dgm:pt>
    <dgm:pt modelId="{CC8D4FB7-B906-844A-AEF9-55B3A42AFA75}" type="sibTrans" cxnId="{9110B17E-2226-AA4A-9BC6-C415E63FE817}">
      <dgm:prSet/>
      <dgm:spPr/>
      <dgm:t>
        <a:bodyPr/>
        <a:lstStyle/>
        <a:p>
          <a:endParaRPr lang="en-US" sz="2000"/>
        </a:p>
      </dgm:t>
    </dgm:pt>
    <dgm:pt modelId="{B3DF7A20-9B6A-4B4E-94A9-BEC16C6EC02C}">
      <dgm:prSet custT="1"/>
      <dgm:spPr/>
      <dgm:t>
        <a:bodyPr/>
        <a:lstStyle/>
        <a:p>
          <a:pPr marL="541338" indent="-146050" rtl="0">
            <a:spcAft>
              <a:spcPts val="1032"/>
            </a:spcAft>
          </a:pPr>
          <a:r>
            <a:rPr lang="en-US" sz="2000" b="1" dirty="0">
              <a:solidFill>
                <a:schemeClr val="accent1"/>
              </a:solidFill>
              <a:effectLst>
                <a:outerShdw blurRad="38100" dist="38100" dir="2700000" algn="tl">
                  <a:srgbClr val="000000">
                    <a:alpha val="43137"/>
                  </a:srgbClr>
                </a:outerShdw>
              </a:effectLst>
            </a:rPr>
            <a:t> </a:t>
          </a:r>
          <a:r>
            <a:rPr lang="en-US" sz="2000" b="1" dirty="0">
              <a:solidFill>
                <a:schemeClr val="tx1"/>
              </a:solidFill>
              <a:effectLst>
                <a:outerShdw blurRad="38100" dist="38100" dir="2700000" algn="tl">
                  <a:srgbClr val="000000">
                    <a:alpha val="43137"/>
                  </a:srgbClr>
                </a:outerShdw>
              </a:effectLst>
            </a:rPr>
            <a:t>FIPS PUB 46</a:t>
          </a:r>
        </a:p>
      </dgm:t>
    </dgm:pt>
    <dgm:pt modelId="{5F58495F-BC89-884F-A9F4-BD95ADB806E3}" type="parTrans" cxnId="{6C121ADE-A8D6-EE43-A9D0-A00B0EE7048D}">
      <dgm:prSet/>
      <dgm:spPr/>
      <dgm:t>
        <a:bodyPr/>
        <a:lstStyle/>
        <a:p>
          <a:endParaRPr lang="en-US" sz="2000"/>
        </a:p>
      </dgm:t>
    </dgm:pt>
    <dgm:pt modelId="{06C4AF35-5376-C341-9C9A-6A5A21668AE6}" type="sibTrans" cxnId="{6C121ADE-A8D6-EE43-A9D0-A00B0EE7048D}">
      <dgm:prSet/>
      <dgm:spPr/>
      <dgm:t>
        <a:bodyPr/>
        <a:lstStyle/>
        <a:p>
          <a:endParaRPr lang="en-US" sz="2000"/>
        </a:p>
      </dgm:t>
    </dgm:pt>
    <dgm:pt modelId="{BE48097F-1259-2C4F-8B8C-84BB7F048D7A}">
      <dgm:prSet custT="1"/>
      <dgm:spPr/>
      <dgm:t>
        <a:bodyPr/>
        <a:lstStyle/>
        <a:p>
          <a:pPr marL="806450" indent="-120650" rtl="0">
            <a:spcAft>
              <a:spcPts val="888"/>
            </a:spcAft>
          </a:pPr>
          <a:r>
            <a:rPr lang="en-US" sz="1600" b="1" dirty="0">
              <a:solidFill>
                <a:schemeClr val="accent1"/>
              </a:solidFill>
              <a:effectLst>
                <a:outerShdw blurRad="38100" dist="38100" dir="2700000" algn="tl">
                  <a:srgbClr val="000000">
                    <a:alpha val="43137"/>
                  </a:srgbClr>
                </a:outerShdw>
              </a:effectLst>
            </a:rPr>
            <a:t> </a:t>
          </a:r>
          <a:r>
            <a:rPr lang="en-US" sz="1600" b="1" dirty="0">
              <a:solidFill>
                <a:schemeClr val="tx1"/>
              </a:solidFill>
              <a:effectLst>
                <a:outerShdw blurRad="38100" dist="38100" dir="2700000" algn="tl">
                  <a:srgbClr val="000000">
                    <a:alpha val="43137"/>
                  </a:srgbClr>
                </a:outerShdw>
              </a:effectLst>
            </a:rPr>
            <a:t>DES is the most studied encryption algorithm in existence</a:t>
          </a:r>
        </a:p>
      </dgm:t>
    </dgm:pt>
    <dgm:pt modelId="{942CB997-5DB6-A74A-84E3-24CAD335CA4A}" type="parTrans" cxnId="{9882454E-5576-CE45-B5A3-B35544C12AE1}">
      <dgm:prSet/>
      <dgm:spPr/>
      <dgm:t>
        <a:bodyPr/>
        <a:lstStyle/>
        <a:p>
          <a:endParaRPr lang="en-US" sz="2000"/>
        </a:p>
      </dgm:t>
    </dgm:pt>
    <dgm:pt modelId="{56C616EF-545C-D74E-BB97-90076A863421}" type="sibTrans" cxnId="{9882454E-5576-CE45-B5A3-B35544C12AE1}">
      <dgm:prSet/>
      <dgm:spPr/>
      <dgm:t>
        <a:bodyPr/>
        <a:lstStyle/>
        <a:p>
          <a:endParaRPr lang="en-US" sz="2000"/>
        </a:p>
      </dgm:t>
    </dgm:pt>
    <dgm:pt modelId="{28CF0727-D620-3446-A0BB-234F3056F8D9}" type="pres">
      <dgm:prSet presAssocID="{74E11971-5984-FB4D-808C-C913769AB92D}" presName="compositeShape" presStyleCnt="0">
        <dgm:presLayoutVars>
          <dgm:chMax val="2"/>
          <dgm:dir/>
          <dgm:resizeHandles val="exact"/>
        </dgm:presLayoutVars>
      </dgm:prSet>
      <dgm:spPr/>
      <dgm:t>
        <a:bodyPr/>
        <a:lstStyle/>
        <a:p>
          <a:endParaRPr lang="en-IN"/>
        </a:p>
      </dgm:t>
    </dgm:pt>
    <dgm:pt modelId="{BFE2DD38-065C-4B4B-9D04-50857136CFF3}" type="pres">
      <dgm:prSet presAssocID="{D6E55461-A1ED-1549-B148-C16F35E977F6}" presName="upArrow" presStyleLbl="node1" presStyleIdx="0" presStyleCnt="2" custScaleX="66320" custScaleY="78371" custLinFactNeighborX="8566" custLinFactNeighborY="-1757"/>
      <dgm:spPr>
        <a:solidFill>
          <a:schemeClr val="accent1"/>
        </a:solidFill>
      </dgm:spPr>
    </dgm:pt>
    <dgm:pt modelId="{48FAAA8E-A08D-6146-8B57-457EADABE666}" type="pres">
      <dgm:prSet presAssocID="{D6E55461-A1ED-1549-B148-C16F35E977F6}" presName="upArrowText" presStyleLbl="revTx" presStyleIdx="0" presStyleCnt="2" custScaleX="114506" custScaleY="115054" custLinFactNeighborX="9892" custLinFactNeighborY="403">
        <dgm:presLayoutVars>
          <dgm:chMax val="0"/>
          <dgm:bulletEnabled val="1"/>
        </dgm:presLayoutVars>
      </dgm:prSet>
      <dgm:spPr/>
      <dgm:t>
        <a:bodyPr/>
        <a:lstStyle/>
        <a:p>
          <a:endParaRPr lang="en-IN"/>
        </a:p>
      </dgm:t>
    </dgm:pt>
    <dgm:pt modelId="{C528ED87-2622-5445-A524-3B42DFF6F4F9}" type="pres">
      <dgm:prSet presAssocID="{97C0C7C4-120E-334E-AC61-7BE0E7017C6C}" presName="downArrow" presStyleLbl="node1" presStyleIdx="1" presStyleCnt="2" custScaleX="67694" custScaleY="73408"/>
      <dgm:spPr>
        <a:solidFill>
          <a:schemeClr val="accent1"/>
        </a:solidFill>
      </dgm:spPr>
    </dgm:pt>
    <dgm:pt modelId="{8F451FD7-07C1-D24E-88AE-8EE98D36D6A8}" type="pres">
      <dgm:prSet presAssocID="{97C0C7C4-120E-334E-AC61-7BE0E7017C6C}" presName="downArrowText" presStyleLbl="revTx" presStyleIdx="1" presStyleCnt="2" custScaleX="109102" custLinFactNeighborX="79" custLinFactNeighborY="5852">
        <dgm:presLayoutVars>
          <dgm:chMax val="0"/>
          <dgm:bulletEnabled val="1"/>
        </dgm:presLayoutVars>
      </dgm:prSet>
      <dgm:spPr/>
      <dgm:t>
        <a:bodyPr/>
        <a:lstStyle/>
        <a:p>
          <a:endParaRPr lang="en-IN"/>
        </a:p>
      </dgm:t>
    </dgm:pt>
  </dgm:ptLst>
  <dgm:cxnLst>
    <dgm:cxn modelId="{211BF6B8-C46E-3C47-968F-FE4EE3689707}" type="presOf" srcId="{4DBA5133-7FD1-4442-B1AC-3D67519BC42F}" destId="{8F451FD7-07C1-D24E-88AE-8EE98D36D6A8}" srcOrd="0" destOrd="3" presId="urn:microsoft.com/office/officeart/2005/8/layout/arrow4"/>
    <dgm:cxn modelId="{BA35C84E-EA29-F245-917C-9B38AEE43A47}" srcId="{97C0C7C4-120E-334E-AC61-7BE0E7017C6C}" destId="{6A65FA09-3785-C549-A972-52AFA8EC8FE5}" srcOrd="0" destOrd="0" parTransId="{705C5FAD-47F3-3B44-AD19-A145162B51A8}" sibTransId="{D854DF7A-194F-3847-9A9E-B8E00EBC41A3}"/>
    <dgm:cxn modelId="{D366A975-CD76-3249-BCAF-7C43B8984AAC}" type="presOf" srcId="{6A65FA09-3785-C549-A972-52AFA8EC8FE5}" destId="{8F451FD7-07C1-D24E-88AE-8EE98D36D6A8}" srcOrd="0" destOrd="1" presId="urn:microsoft.com/office/officeart/2005/8/layout/arrow4"/>
    <dgm:cxn modelId="{6DC3F5A0-900A-AB4E-AA8A-A390B3267811}" type="presOf" srcId="{EE54917A-84FF-094A-97BB-5BC51B0632A0}" destId="{48FAAA8E-A08D-6146-8B57-457EADABE666}" srcOrd="0" destOrd="2" presId="urn:microsoft.com/office/officeart/2005/8/layout/arrow4"/>
    <dgm:cxn modelId="{F7F69A2B-EE05-3B4D-BEFA-CA240F4474A0}" type="presOf" srcId="{A885C472-3C25-DE40-B000-A986FB62DE3E}" destId="{8F451FD7-07C1-D24E-88AE-8EE98D36D6A8}" srcOrd="0" destOrd="4" presId="urn:microsoft.com/office/officeart/2005/8/layout/arrow4"/>
    <dgm:cxn modelId="{26C06E0C-DB26-BA4A-AF8B-AB92C6DCD6C7}" srcId="{97C0C7C4-120E-334E-AC61-7BE0E7017C6C}" destId="{4DBA5133-7FD1-4442-B1AC-3D67519BC42F}" srcOrd="1" destOrd="0" parTransId="{C7849611-DDFD-9646-8EB7-B13A8F64AF0F}" sibTransId="{AC7A124A-1FF1-6740-B822-5D868575F65B}"/>
    <dgm:cxn modelId="{26D2B170-75CC-D04F-B7BC-DA79F7B6D9FD}" type="presOf" srcId="{B3DF7A20-9B6A-4B4E-94A9-BEC16C6EC02C}" destId="{48FAAA8E-A08D-6146-8B57-457EADABE666}" srcOrd="0" destOrd="1" presId="urn:microsoft.com/office/officeart/2005/8/layout/arrow4"/>
    <dgm:cxn modelId="{9110B17E-2226-AA4A-9BC6-C415E63FE817}" srcId="{4DBA5133-7FD1-4442-B1AC-3D67519BC42F}" destId="{A885C472-3C25-DE40-B000-A986FB62DE3E}" srcOrd="0" destOrd="0" parTransId="{0E952E80-220C-7E46-874A-09802F2CA599}" sibTransId="{CC8D4FB7-B906-844A-AEF9-55B3A42AFA75}"/>
    <dgm:cxn modelId="{CA85B9D8-B7CD-3947-811E-B8C8128B2DF8}" type="presOf" srcId="{74E11971-5984-FB4D-808C-C913769AB92D}" destId="{28CF0727-D620-3446-A0BB-234F3056F8D9}" srcOrd="0" destOrd="0" presId="urn:microsoft.com/office/officeart/2005/8/layout/arrow4"/>
    <dgm:cxn modelId="{0B7BE9B2-33E4-7241-B4F3-2357CC28AF33}" type="presOf" srcId="{BE48097F-1259-2C4F-8B8C-84BB7F048D7A}" destId="{8F451FD7-07C1-D24E-88AE-8EE98D36D6A8}" srcOrd="0" destOrd="2" presId="urn:microsoft.com/office/officeart/2005/8/layout/arrow4"/>
    <dgm:cxn modelId="{A07FB3FB-6E28-494B-BD8B-D58F192F30B4}" type="presOf" srcId="{32AC1309-E4BD-A54C-890E-3C98188E51CC}" destId="{48FAAA8E-A08D-6146-8B57-457EADABE666}" srcOrd="0" destOrd="3" presId="urn:microsoft.com/office/officeart/2005/8/layout/arrow4"/>
    <dgm:cxn modelId="{CF3D2E1B-4F8E-754E-B3C4-534E14228DB4}" srcId="{74E11971-5984-FB4D-808C-C913769AB92D}" destId="{D6E55461-A1ED-1549-B148-C16F35E977F6}" srcOrd="0" destOrd="0" parTransId="{3594470A-1D33-E74F-9216-4EDA6336884E}" sibTransId="{E72AB9F9-649C-1644-A69B-40B54E82EF5D}"/>
    <dgm:cxn modelId="{9882454E-5576-CE45-B5A3-B35544C12AE1}" srcId="{6A65FA09-3785-C549-A972-52AFA8EC8FE5}" destId="{BE48097F-1259-2C4F-8B8C-84BB7F048D7A}" srcOrd="0" destOrd="0" parTransId="{942CB997-5DB6-A74A-84E3-24CAD335CA4A}" sibTransId="{56C616EF-545C-D74E-BB97-90076A863421}"/>
    <dgm:cxn modelId="{64671C1D-11F9-6340-A5AA-4C7862492E76}" srcId="{D6E55461-A1ED-1549-B148-C16F35E977F6}" destId="{32AC1309-E4BD-A54C-890E-3C98188E51CC}" srcOrd="2" destOrd="0" parTransId="{FBC38945-A8EC-8547-B11D-830C8CD9F38B}" sibTransId="{E2807ECE-9761-244E-BC26-7DFB3E6F2F19}"/>
    <dgm:cxn modelId="{51F1A3E1-EB9B-3D44-8CD4-944F1DCC818E}" srcId="{D6E55461-A1ED-1549-B148-C16F35E977F6}" destId="{EE54917A-84FF-094A-97BB-5BC51B0632A0}" srcOrd="1" destOrd="0" parTransId="{16695056-8FE5-0540-A855-529CD273FF66}" sibTransId="{819F5C3F-21DB-0B49-8CF4-0B170152BAF5}"/>
    <dgm:cxn modelId="{6C121ADE-A8D6-EE43-A9D0-A00B0EE7048D}" srcId="{D6E55461-A1ED-1549-B148-C16F35E977F6}" destId="{B3DF7A20-9B6A-4B4E-94A9-BEC16C6EC02C}" srcOrd="0" destOrd="0" parTransId="{5F58495F-BC89-884F-A9F4-BD95ADB806E3}" sibTransId="{06C4AF35-5376-C341-9C9A-6A5A21668AE6}"/>
    <dgm:cxn modelId="{04BB826F-8042-0F4B-BD8B-78FA5714BDCF}" srcId="{74E11971-5984-FB4D-808C-C913769AB92D}" destId="{97C0C7C4-120E-334E-AC61-7BE0E7017C6C}" srcOrd="1" destOrd="0" parTransId="{BA3C18A4-01CF-B345-ABBD-0BF3ED634274}" sibTransId="{C11F33E5-9CF6-7E4A-AC98-740659F3377A}"/>
    <dgm:cxn modelId="{952E6BA5-E8D5-4B4F-8C95-8FCD6C602C5A}" type="presOf" srcId="{D6E55461-A1ED-1549-B148-C16F35E977F6}" destId="{48FAAA8E-A08D-6146-8B57-457EADABE666}" srcOrd="0" destOrd="0" presId="urn:microsoft.com/office/officeart/2005/8/layout/arrow4"/>
    <dgm:cxn modelId="{F23669C9-D12E-9E4A-8F25-2923E9D4D868}" type="presOf" srcId="{97C0C7C4-120E-334E-AC61-7BE0E7017C6C}" destId="{8F451FD7-07C1-D24E-88AE-8EE98D36D6A8}" srcOrd="0" destOrd="0" presId="urn:microsoft.com/office/officeart/2005/8/layout/arrow4"/>
    <dgm:cxn modelId="{E9AEDBCE-733E-BC4D-B637-279E9D9CF5E3}" type="presParOf" srcId="{28CF0727-D620-3446-A0BB-234F3056F8D9}" destId="{BFE2DD38-065C-4B4B-9D04-50857136CFF3}" srcOrd="0" destOrd="0" presId="urn:microsoft.com/office/officeart/2005/8/layout/arrow4"/>
    <dgm:cxn modelId="{64C1A942-A6C7-2D44-B35E-AC02B6DBEB1C}" type="presParOf" srcId="{28CF0727-D620-3446-A0BB-234F3056F8D9}" destId="{48FAAA8E-A08D-6146-8B57-457EADABE666}" srcOrd="1" destOrd="0" presId="urn:microsoft.com/office/officeart/2005/8/layout/arrow4"/>
    <dgm:cxn modelId="{ADB1432F-539F-BE44-B5BE-41EF55838EF0}" type="presParOf" srcId="{28CF0727-D620-3446-A0BB-234F3056F8D9}" destId="{C528ED87-2622-5445-A524-3B42DFF6F4F9}" srcOrd="2" destOrd="0" presId="urn:microsoft.com/office/officeart/2005/8/layout/arrow4"/>
    <dgm:cxn modelId="{87A56ABD-AB7A-CC4E-86DA-173DB7964B09}" type="presParOf" srcId="{28CF0727-D620-3446-A0BB-234F3056F8D9}" destId="{8F451FD7-07C1-D24E-88AE-8EE98D36D6A8}"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245FE9-406C-184E-A564-56093A7A3ED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68D4AB57-ED29-6948-A591-F4DFDEFD60CA}">
      <dgm:prSet/>
      <dgm:spPr>
        <a:ln w="28575" cmpd="sng">
          <a:solidFill>
            <a:schemeClr val="accent2"/>
          </a:solidFill>
        </a:ln>
      </dgm:spPr>
      <dgm:t>
        <a:bodyPr/>
        <a:lstStyle/>
        <a:p>
          <a:pPr rtl="0"/>
          <a:r>
            <a:rPr lang="en-US" b="1" dirty="0">
              <a:solidFill>
                <a:srgbClr val="0000FF"/>
              </a:solidFill>
              <a:effectLst/>
            </a:rPr>
            <a:t>Common to encrypt transmitted data</a:t>
          </a:r>
          <a:endParaRPr lang="en-US" dirty="0">
            <a:solidFill>
              <a:srgbClr val="0000FF"/>
            </a:solidFill>
            <a:effectLst/>
          </a:endParaRPr>
        </a:p>
      </dgm:t>
    </dgm:pt>
    <dgm:pt modelId="{45ADFF47-DB37-5245-894A-9CBC30DB4B2F}" type="parTrans" cxnId="{D3BA106B-5646-734C-AEF7-458C2A34E26C}">
      <dgm:prSet/>
      <dgm:spPr/>
      <dgm:t>
        <a:bodyPr/>
        <a:lstStyle/>
        <a:p>
          <a:endParaRPr lang="en-US"/>
        </a:p>
      </dgm:t>
    </dgm:pt>
    <dgm:pt modelId="{4587644D-BA58-3647-B9C8-7F2133898072}" type="sibTrans" cxnId="{D3BA106B-5646-734C-AEF7-458C2A34E26C}">
      <dgm:prSet/>
      <dgm:spPr/>
      <dgm:t>
        <a:bodyPr/>
        <a:lstStyle/>
        <a:p>
          <a:endParaRPr lang="en-US"/>
        </a:p>
      </dgm:t>
    </dgm:pt>
    <dgm:pt modelId="{1265B610-2E96-554B-B841-AF064D8B1D2B}">
      <dgm:prSet/>
      <dgm:spPr>
        <a:ln w="38100" cmpd="sng">
          <a:solidFill>
            <a:schemeClr val="accent2"/>
          </a:solidFill>
        </a:ln>
      </dgm:spPr>
      <dgm:t>
        <a:bodyPr/>
        <a:lstStyle/>
        <a:p>
          <a:pPr rtl="0"/>
          <a:r>
            <a:rPr lang="en-US" b="1" dirty="0">
              <a:solidFill>
                <a:srgbClr val="0000FF"/>
              </a:solidFill>
            </a:rPr>
            <a:t>Much less common for stored data</a:t>
          </a:r>
          <a:endParaRPr lang="en-US" dirty="0">
            <a:solidFill>
              <a:srgbClr val="0000FF"/>
            </a:solidFill>
          </a:endParaRPr>
        </a:p>
      </dgm:t>
    </dgm:pt>
    <dgm:pt modelId="{420277FD-D08D-9C42-B7FA-E2FC202D3EBC}" type="parTrans" cxnId="{00DFDE08-D966-8446-AD1C-28DA9AEB2BD8}">
      <dgm:prSet/>
      <dgm:spPr/>
      <dgm:t>
        <a:bodyPr/>
        <a:lstStyle/>
        <a:p>
          <a:endParaRPr lang="en-US"/>
        </a:p>
      </dgm:t>
    </dgm:pt>
    <dgm:pt modelId="{F9D55219-6B4A-184B-8E20-A409BEB3335C}" type="sibTrans" cxnId="{00DFDE08-D966-8446-AD1C-28DA9AEB2BD8}">
      <dgm:prSet/>
      <dgm:spPr/>
      <dgm:t>
        <a:bodyPr/>
        <a:lstStyle/>
        <a:p>
          <a:endParaRPr lang="en-US"/>
        </a:p>
      </dgm:t>
    </dgm:pt>
    <dgm:pt modelId="{2393C1DF-512E-9043-AD62-AE43E366DB5A}">
      <dgm:prSet custT="1"/>
      <dgm:spPr>
        <a:ln w="6350" cmpd="sng">
          <a:solidFill>
            <a:srgbClr val="0000FF"/>
          </a:solidFill>
        </a:ln>
      </dgm:spPr>
      <dgm:t>
        <a:bodyPr/>
        <a:lstStyle/>
        <a:p>
          <a:pPr rtl="0"/>
          <a:r>
            <a:rPr lang="en-US" sz="1050" b="1" dirty="0"/>
            <a:t>Data are archived for indefinite periods</a:t>
          </a:r>
        </a:p>
      </dgm:t>
    </dgm:pt>
    <dgm:pt modelId="{E568E7B0-0BDA-D042-B0E7-91CF7EDD69A1}" type="parTrans" cxnId="{1E387738-767D-5F42-BC6C-2DC04CB7D247}">
      <dgm:prSet/>
      <dgm:spPr/>
      <dgm:t>
        <a:bodyPr/>
        <a:lstStyle/>
        <a:p>
          <a:endParaRPr lang="en-US"/>
        </a:p>
      </dgm:t>
    </dgm:pt>
    <dgm:pt modelId="{F4E9023E-4B1E-F64E-80A2-DDE624533AE2}" type="sibTrans" cxnId="{1E387738-767D-5F42-BC6C-2DC04CB7D247}">
      <dgm:prSet/>
      <dgm:spPr/>
      <dgm:t>
        <a:bodyPr/>
        <a:lstStyle/>
        <a:p>
          <a:endParaRPr lang="en-US"/>
        </a:p>
      </dgm:t>
    </dgm:pt>
    <dgm:pt modelId="{8E80C305-14EA-494D-B2A2-7174C57B15A6}">
      <dgm:prSet/>
      <dgm:spPr>
        <a:ln w="28575" cmpd="sng">
          <a:solidFill>
            <a:schemeClr val="accent2"/>
          </a:solidFill>
        </a:ln>
      </dgm:spPr>
      <dgm:t>
        <a:bodyPr/>
        <a:lstStyle/>
        <a:p>
          <a:pPr rtl="0"/>
          <a:r>
            <a:rPr lang="en-US" b="1" dirty="0">
              <a:solidFill>
                <a:srgbClr val="0000FF"/>
              </a:solidFill>
            </a:rPr>
            <a:t>Approaches to encrypt stored data:</a:t>
          </a:r>
          <a:endParaRPr lang="en-US" dirty="0">
            <a:solidFill>
              <a:srgbClr val="0000FF"/>
            </a:solidFill>
          </a:endParaRPr>
        </a:p>
      </dgm:t>
    </dgm:pt>
    <dgm:pt modelId="{C069AEFB-6822-9F4C-BBCE-91F7A091AFE8}" type="parTrans" cxnId="{7F52AEBF-C56A-D146-BD86-648EE08C734C}">
      <dgm:prSet/>
      <dgm:spPr/>
      <dgm:t>
        <a:bodyPr/>
        <a:lstStyle/>
        <a:p>
          <a:endParaRPr lang="en-US"/>
        </a:p>
      </dgm:t>
    </dgm:pt>
    <dgm:pt modelId="{C04878E8-9651-4E4C-A501-47798FD62919}" type="sibTrans" cxnId="{7F52AEBF-C56A-D146-BD86-648EE08C734C}">
      <dgm:prSet/>
      <dgm:spPr/>
      <dgm:t>
        <a:bodyPr/>
        <a:lstStyle/>
        <a:p>
          <a:endParaRPr lang="en-US"/>
        </a:p>
      </dgm:t>
    </dgm:pt>
    <dgm:pt modelId="{85D7D8A0-EE98-B24D-9616-6BAE749FF32E}">
      <dgm:prSet custT="1"/>
      <dgm:spPr>
        <a:ln w="6350" cmpd="sng">
          <a:solidFill>
            <a:srgbClr val="0000FF"/>
          </a:solidFill>
        </a:ln>
      </dgm:spPr>
      <dgm:t>
        <a:bodyPr/>
        <a:lstStyle/>
        <a:p>
          <a:pPr rtl="0"/>
          <a:r>
            <a:rPr lang="en-US" sz="1200" b="1" dirty="0"/>
            <a:t>Back-end appliance</a:t>
          </a:r>
          <a:endParaRPr lang="en-US" sz="1200" dirty="0"/>
        </a:p>
      </dgm:t>
    </dgm:pt>
    <dgm:pt modelId="{037445B4-D841-2F4D-A6FF-BD14B6B6677F}" type="parTrans" cxnId="{86743C51-BB1D-3C4F-A446-538341E05011}">
      <dgm:prSet/>
      <dgm:spPr/>
      <dgm:t>
        <a:bodyPr/>
        <a:lstStyle/>
        <a:p>
          <a:endParaRPr lang="en-US"/>
        </a:p>
      </dgm:t>
    </dgm:pt>
    <dgm:pt modelId="{AD2BD323-AD82-5941-9BF7-DC486B0E051E}" type="sibTrans" cxnId="{86743C51-BB1D-3C4F-A446-538341E05011}">
      <dgm:prSet/>
      <dgm:spPr/>
      <dgm:t>
        <a:bodyPr/>
        <a:lstStyle/>
        <a:p>
          <a:endParaRPr lang="en-US"/>
        </a:p>
      </dgm:t>
    </dgm:pt>
    <dgm:pt modelId="{5E8978FF-5AE1-FD46-987D-3947FD113F9C}">
      <dgm:prSet custT="1"/>
      <dgm:spPr>
        <a:ln w="6350" cmpd="sng">
          <a:solidFill>
            <a:srgbClr val="0000FF"/>
          </a:solidFill>
        </a:ln>
      </dgm:spPr>
      <dgm:t>
        <a:bodyPr/>
        <a:lstStyle/>
        <a:p>
          <a:pPr rtl="0"/>
          <a:r>
            <a:rPr lang="en-US" sz="1200" b="1" dirty="0"/>
            <a:t>Library based tape encryption</a:t>
          </a:r>
          <a:endParaRPr lang="en-US" sz="1200" dirty="0"/>
        </a:p>
      </dgm:t>
    </dgm:pt>
    <dgm:pt modelId="{27882AC6-4286-514A-A1B7-50717ABE1AF8}" type="parTrans" cxnId="{B6C99FAD-24CF-D040-90CC-570E52BBB1AE}">
      <dgm:prSet/>
      <dgm:spPr/>
      <dgm:t>
        <a:bodyPr/>
        <a:lstStyle/>
        <a:p>
          <a:endParaRPr lang="en-US"/>
        </a:p>
      </dgm:t>
    </dgm:pt>
    <dgm:pt modelId="{D47A22CD-9508-C448-A530-3D79698826B3}" type="sibTrans" cxnId="{B6C99FAD-24CF-D040-90CC-570E52BBB1AE}">
      <dgm:prSet/>
      <dgm:spPr/>
      <dgm:t>
        <a:bodyPr/>
        <a:lstStyle/>
        <a:p>
          <a:endParaRPr lang="en-US"/>
        </a:p>
      </dgm:t>
    </dgm:pt>
    <dgm:pt modelId="{AD21BEE8-33F3-E840-B751-9CC464C0CEE7}">
      <dgm:prSet custT="1"/>
      <dgm:spPr>
        <a:ln w="6350" cmpd="sng">
          <a:solidFill>
            <a:srgbClr val="0000FF"/>
          </a:solidFill>
        </a:ln>
      </dgm:spPr>
      <dgm:t>
        <a:bodyPr/>
        <a:lstStyle/>
        <a:p>
          <a:pPr rtl="0"/>
          <a:r>
            <a:rPr lang="en-US" sz="1200" b="1" dirty="0"/>
            <a:t>Background laptop/PC data encryption</a:t>
          </a:r>
          <a:endParaRPr lang="en-US" sz="1200" dirty="0"/>
        </a:p>
      </dgm:t>
    </dgm:pt>
    <dgm:pt modelId="{2DEF46EF-3D2A-2D42-BF7E-CF76204C2BC3}" type="parTrans" cxnId="{C03F43B6-53BA-A44A-87E5-95B58D7CFBB4}">
      <dgm:prSet/>
      <dgm:spPr/>
      <dgm:t>
        <a:bodyPr/>
        <a:lstStyle/>
        <a:p>
          <a:endParaRPr lang="en-US"/>
        </a:p>
      </dgm:t>
    </dgm:pt>
    <dgm:pt modelId="{A24336B4-FE0E-EE4E-8846-D086097ED7F1}" type="sibTrans" cxnId="{C03F43B6-53BA-A44A-87E5-95B58D7CFBB4}">
      <dgm:prSet/>
      <dgm:spPr/>
      <dgm:t>
        <a:bodyPr/>
        <a:lstStyle/>
        <a:p>
          <a:endParaRPr lang="en-US"/>
        </a:p>
      </dgm:t>
    </dgm:pt>
    <dgm:pt modelId="{AC96D09B-C9F9-044C-B0CA-119D3EAE0DD2}">
      <dgm:prSet custT="1"/>
      <dgm:spPr>
        <a:ln w="6350" cmpd="sng">
          <a:solidFill>
            <a:srgbClr val="0000FF"/>
          </a:solidFill>
        </a:ln>
      </dgm:spPr>
      <dgm:t>
        <a:bodyPr/>
        <a:lstStyle/>
        <a:p>
          <a:pPr rtl="0"/>
          <a:r>
            <a:rPr lang="en-US" sz="1200" b="1" dirty="0"/>
            <a:t>Commercially available encryption packages</a:t>
          </a:r>
        </a:p>
      </dgm:t>
    </dgm:pt>
    <dgm:pt modelId="{76DCDD3D-D5FD-644A-84F5-2EA8D0C6A564}" type="sibTrans" cxnId="{20752819-8123-724B-896D-FA5EC0385F5D}">
      <dgm:prSet/>
      <dgm:spPr/>
      <dgm:t>
        <a:bodyPr/>
        <a:lstStyle/>
        <a:p>
          <a:endParaRPr lang="en-US"/>
        </a:p>
      </dgm:t>
    </dgm:pt>
    <dgm:pt modelId="{5CD39330-8CE1-3D47-9E38-DB839339A14C}" type="parTrans" cxnId="{20752819-8123-724B-896D-FA5EC0385F5D}">
      <dgm:prSet/>
      <dgm:spPr/>
      <dgm:t>
        <a:bodyPr/>
        <a:lstStyle/>
        <a:p>
          <a:endParaRPr lang="en-US"/>
        </a:p>
      </dgm:t>
    </dgm:pt>
    <dgm:pt modelId="{77153C1C-3DEB-A84B-87AA-CB7C6D82B7F8}">
      <dgm:prSet custT="1"/>
      <dgm:spPr>
        <a:ln w="6350" cmpd="sng">
          <a:solidFill>
            <a:srgbClr val="0000FF"/>
          </a:solidFill>
        </a:ln>
      </dgm:spPr>
      <dgm:t>
        <a:bodyPr/>
        <a:lstStyle/>
        <a:p>
          <a:pPr rtl="0"/>
          <a:r>
            <a:rPr lang="en-US" sz="1100" b="1" dirty="0"/>
            <a:t>There is often little protection beyond domain authentication and operating system access controls</a:t>
          </a:r>
        </a:p>
      </dgm:t>
    </dgm:pt>
    <dgm:pt modelId="{3710A11A-8209-3147-B3F4-5C837BF201C6}" type="parTrans" cxnId="{D0384155-8C07-474A-80E0-84DC46A27659}">
      <dgm:prSet/>
      <dgm:spPr/>
      <dgm:t>
        <a:bodyPr/>
        <a:lstStyle/>
        <a:p>
          <a:endParaRPr lang="en-US"/>
        </a:p>
      </dgm:t>
    </dgm:pt>
    <dgm:pt modelId="{DA6F9FB7-5940-D740-9926-69EB5FF0C60C}" type="sibTrans" cxnId="{D0384155-8C07-474A-80E0-84DC46A27659}">
      <dgm:prSet/>
      <dgm:spPr/>
      <dgm:t>
        <a:bodyPr/>
        <a:lstStyle/>
        <a:p>
          <a:endParaRPr lang="en-US"/>
        </a:p>
      </dgm:t>
    </dgm:pt>
    <dgm:pt modelId="{54E23FF5-9126-934F-BFB2-500EAC515580}">
      <dgm:prSet custT="1"/>
      <dgm:spPr>
        <a:ln w="6350" cmpd="sng">
          <a:solidFill>
            <a:srgbClr val="0000FF"/>
          </a:solidFill>
        </a:ln>
      </dgm:spPr>
      <dgm:t>
        <a:bodyPr/>
        <a:lstStyle/>
        <a:p>
          <a:pPr rtl="0"/>
          <a:r>
            <a:rPr lang="en-US" sz="1050" b="1" dirty="0"/>
            <a:t>Even though erased, until disk sectors are reused data are recoverable</a:t>
          </a:r>
        </a:p>
      </dgm:t>
    </dgm:pt>
    <dgm:pt modelId="{C5A54218-EF4B-FC4D-BEDE-92D8AB4A3CB4}" type="parTrans" cxnId="{9B305384-5A07-1146-BF86-8C53A9175674}">
      <dgm:prSet/>
      <dgm:spPr/>
      <dgm:t>
        <a:bodyPr/>
        <a:lstStyle/>
        <a:p>
          <a:endParaRPr lang="en-US"/>
        </a:p>
      </dgm:t>
    </dgm:pt>
    <dgm:pt modelId="{2B84F85D-4826-954D-B853-F4349BF508AD}" type="sibTrans" cxnId="{9B305384-5A07-1146-BF86-8C53A9175674}">
      <dgm:prSet/>
      <dgm:spPr/>
      <dgm:t>
        <a:bodyPr/>
        <a:lstStyle/>
        <a:p>
          <a:endParaRPr lang="en-US"/>
        </a:p>
      </dgm:t>
    </dgm:pt>
    <dgm:pt modelId="{A71C51AA-F89F-0B40-816C-7BB6065ED7D2}" type="pres">
      <dgm:prSet presAssocID="{82245FE9-406C-184E-A564-56093A7A3EDA}" presName="Name0" presStyleCnt="0">
        <dgm:presLayoutVars>
          <dgm:chMax val="3"/>
          <dgm:chPref val="1"/>
          <dgm:dir/>
          <dgm:animLvl val="lvl"/>
          <dgm:resizeHandles/>
        </dgm:presLayoutVars>
      </dgm:prSet>
      <dgm:spPr/>
      <dgm:t>
        <a:bodyPr/>
        <a:lstStyle/>
        <a:p>
          <a:endParaRPr lang="en-IN"/>
        </a:p>
      </dgm:t>
    </dgm:pt>
    <dgm:pt modelId="{EF922745-C4C5-E749-A654-EB03C213C76A}" type="pres">
      <dgm:prSet presAssocID="{82245FE9-406C-184E-A564-56093A7A3EDA}" presName="outerBox" presStyleCnt="0"/>
      <dgm:spPr/>
    </dgm:pt>
    <dgm:pt modelId="{57127BD4-6829-8C40-AB05-41ECB69BE522}" type="pres">
      <dgm:prSet presAssocID="{82245FE9-406C-184E-A564-56093A7A3EDA}" presName="outerBoxParent" presStyleLbl="node1" presStyleIdx="0" presStyleCnt="3"/>
      <dgm:spPr/>
      <dgm:t>
        <a:bodyPr/>
        <a:lstStyle/>
        <a:p>
          <a:endParaRPr lang="en-IN"/>
        </a:p>
      </dgm:t>
    </dgm:pt>
    <dgm:pt modelId="{DF2287F7-BF3F-9E40-9ADE-F892A9E96ED1}" type="pres">
      <dgm:prSet presAssocID="{82245FE9-406C-184E-A564-56093A7A3EDA}" presName="outerBoxChildren" presStyleCnt="0"/>
      <dgm:spPr/>
    </dgm:pt>
    <dgm:pt modelId="{E270A0A1-CBD5-6049-AF12-ECD1B04798C3}" type="pres">
      <dgm:prSet presAssocID="{82245FE9-406C-184E-A564-56093A7A3EDA}" presName="middleBox" presStyleCnt="0"/>
      <dgm:spPr/>
    </dgm:pt>
    <dgm:pt modelId="{93C49ED3-9BD3-5440-8F1D-4DCD6D962765}" type="pres">
      <dgm:prSet presAssocID="{82245FE9-406C-184E-A564-56093A7A3EDA}" presName="middleBoxParent" presStyleLbl="node1" presStyleIdx="1" presStyleCnt="3"/>
      <dgm:spPr/>
      <dgm:t>
        <a:bodyPr/>
        <a:lstStyle/>
        <a:p>
          <a:endParaRPr lang="en-IN"/>
        </a:p>
      </dgm:t>
    </dgm:pt>
    <dgm:pt modelId="{19B0B696-3830-F74A-9365-85EFA47433A2}" type="pres">
      <dgm:prSet presAssocID="{82245FE9-406C-184E-A564-56093A7A3EDA}" presName="middleBoxChildren" presStyleCnt="0"/>
      <dgm:spPr/>
    </dgm:pt>
    <dgm:pt modelId="{5FC9EDE9-9924-2240-AF38-EBDF3CB9104D}" type="pres">
      <dgm:prSet presAssocID="{77153C1C-3DEB-A84B-87AA-CB7C6D82B7F8}" presName="mChild" presStyleLbl="fgAcc1" presStyleIdx="0" presStyleCnt="7" custScaleY="302036" custLinFactY="-107587" custLinFactNeighborX="-1970" custLinFactNeighborY="-200000">
        <dgm:presLayoutVars>
          <dgm:bulletEnabled val="1"/>
        </dgm:presLayoutVars>
      </dgm:prSet>
      <dgm:spPr/>
      <dgm:t>
        <a:bodyPr/>
        <a:lstStyle/>
        <a:p>
          <a:endParaRPr lang="en-IN"/>
        </a:p>
      </dgm:t>
    </dgm:pt>
    <dgm:pt modelId="{60962CA1-0A44-A64C-B669-C2DBFF7F558F}" type="pres">
      <dgm:prSet presAssocID="{DA6F9FB7-5940-D740-9926-69EB5FF0C60C}" presName="middleSibTrans" presStyleCnt="0"/>
      <dgm:spPr/>
    </dgm:pt>
    <dgm:pt modelId="{6E83172A-5826-4341-BCA6-BDD68C8DA795}" type="pres">
      <dgm:prSet presAssocID="{2393C1DF-512E-9043-AD62-AE43E366DB5A}" presName="mChild" presStyleLbl="fgAcc1" presStyleIdx="1" presStyleCnt="7" custScaleX="102096" custScaleY="134088" custLinFactY="-31149" custLinFactNeighborX="-922" custLinFactNeighborY="-100000">
        <dgm:presLayoutVars>
          <dgm:bulletEnabled val="1"/>
        </dgm:presLayoutVars>
      </dgm:prSet>
      <dgm:spPr/>
      <dgm:t>
        <a:bodyPr/>
        <a:lstStyle/>
        <a:p>
          <a:endParaRPr lang="en-IN"/>
        </a:p>
      </dgm:t>
    </dgm:pt>
    <dgm:pt modelId="{1488D47D-AD49-F641-8896-37CF234A90FE}" type="pres">
      <dgm:prSet presAssocID="{F4E9023E-4B1E-F64E-80A2-DDE624533AE2}" presName="middleSibTrans" presStyleCnt="0"/>
      <dgm:spPr/>
    </dgm:pt>
    <dgm:pt modelId="{255611C6-259B-3745-9D82-1FE2FA70BB9A}" type="pres">
      <dgm:prSet presAssocID="{54E23FF5-9126-934F-BFB2-500EAC515580}" presName="mChild" presStyleLbl="fgAcc1" presStyleIdx="2" presStyleCnt="7" custScaleY="247806" custLinFactY="808" custLinFactNeighborX="-1291" custLinFactNeighborY="100000">
        <dgm:presLayoutVars>
          <dgm:bulletEnabled val="1"/>
        </dgm:presLayoutVars>
      </dgm:prSet>
      <dgm:spPr/>
      <dgm:t>
        <a:bodyPr/>
        <a:lstStyle/>
        <a:p>
          <a:endParaRPr lang="en-IN"/>
        </a:p>
      </dgm:t>
    </dgm:pt>
    <dgm:pt modelId="{5F95A7A0-5EFB-FC43-B10B-2EE4BBE15508}" type="pres">
      <dgm:prSet presAssocID="{82245FE9-406C-184E-A564-56093A7A3EDA}" presName="centerBox" presStyleCnt="0"/>
      <dgm:spPr/>
    </dgm:pt>
    <dgm:pt modelId="{188FBCD3-1600-D04D-8E8A-992194F0471C}" type="pres">
      <dgm:prSet presAssocID="{82245FE9-406C-184E-A564-56093A7A3EDA}" presName="centerBoxParent" presStyleLbl="node1" presStyleIdx="2" presStyleCnt="3"/>
      <dgm:spPr/>
      <dgm:t>
        <a:bodyPr/>
        <a:lstStyle/>
        <a:p>
          <a:endParaRPr lang="en-IN"/>
        </a:p>
      </dgm:t>
    </dgm:pt>
    <dgm:pt modelId="{F938A11B-3305-F842-B887-F0A3B2CC464E}" type="pres">
      <dgm:prSet presAssocID="{82245FE9-406C-184E-A564-56093A7A3EDA}" presName="centerBoxChildren" presStyleCnt="0"/>
      <dgm:spPr/>
    </dgm:pt>
    <dgm:pt modelId="{8CF22125-005B-ED4E-8441-F0AAC4C9ED8E}" type="pres">
      <dgm:prSet presAssocID="{AC96D09B-C9F9-044C-B0CA-119D3EAE0DD2}" presName="cChild" presStyleLbl="fgAcc1" presStyleIdx="3" presStyleCnt="7">
        <dgm:presLayoutVars>
          <dgm:bulletEnabled val="1"/>
        </dgm:presLayoutVars>
      </dgm:prSet>
      <dgm:spPr/>
      <dgm:t>
        <a:bodyPr/>
        <a:lstStyle/>
        <a:p>
          <a:endParaRPr lang="en-IN"/>
        </a:p>
      </dgm:t>
    </dgm:pt>
    <dgm:pt modelId="{B81E48AB-908F-2D4D-9C5D-5B872E8F0DC8}" type="pres">
      <dgm:prSet presAssocID="{76DCDD3D-D5FD-644A-84F5-2EA8D0C6A564}" presName="centerSibTrans" presStyleCnt="0"/>
      <dgm:spPr/>
    </dgm:pt>
    <dgm:pt modelId="{63CE57F3-E9E1-9C47-9735-2F58AA6459EA}" type="pres">
      <dgm:prSet presAssocID="{85D7D8A0-EE98-B24D-9616-6BAE749FF32E}" presName="cChild" presStyleLbl="fgAcc1" presStyleIdx="4" presStyleCnt="7">
        <dgm:presLayoutVars>
          <dgm:bulletEnabled val="1"/>
        </dgm:presLayoutVars>
      </dgm:prSet>
      <dgm:spPr/>
      <dgm:t>
        <a:bodyPr/>
        <a:lstStyle/>
        <a:p>
          <a:endParaRPr lang="en-IN"/>
        </a:p>
      </dgm:t>
    </dgm:pt>
    <dgm:pt modelId="{09F7C353-F150-5D4F-8774-E61023E59A4E}" type="pres">
      <dgm:prSet presAssocID="{AD2BD323-AD82-5941-9BF7-DC486B0E051E}" presName="centerSibTrans" presStyleCnt="0"/>
      <dgm:spPr/>
    </dgm:pt>
    <dgm:pt modelId="{55E054E3-CA31-BA4C-8F2E-C80ADFD26591}" type="pres">
      <dgm:prSet presAssocID="{5E8978FF-5AE1-FD46-987D-3947FD113F9C}" presName="cChild" presStyleLbl="fgAcc1" presStyleIdx="5" presStyleCnt="7">
        <dgm:presLayoutVars>
          <dgm:bulletEnabled val="1"/>
        </dgm:presLayoutVars>
      </dgm:prSet>
      <dgm:spPr/>
      <dgm:t>
        <a:bodyPr/>
        <a:lstStyle/>
        <a:p>
          <a:endParaRPr lang="en-IN"/>
        </a:p>
      </dgm:t>
    </dgm:pt>
    <dgm:pt modelId="{7440286F-0767-1C4D-874C-9131805789CA}" type="pres">
      <dgm:prSet presAssocID="{D47A22CD-9508-C448-A530-3D79698826B3}" presName="centerSibTrans" presStyleCnt="0"/>
      <dgm:spPr/>
    </dgm:pt>
    <dgm:pt modelId="{1887D0B3-502C-A445-A08A-951A81A766EC}" type="pres">
      <dgm:prSet presAssocID="{AD21BEE8-33F3-E840-B751-9CC464C0CEE7}" presName="cChild" presStyleLbl="fgAcc1" presStyleIdx="6" presStyleCnt="7">
        <dgm:presLayoutVars>
          <dgm:bulletEnabled val="1"/>
        </dgm:presLayoutVars>
      </dgm:prSet>
      <dgm:spPr/>
      <dgm:t>
        <a:bodyPr/>
        <a:lstStyle/>
        <a:p>
          <a:endParaRPr lang="en-IN"/>
        </a:p>
      </dgm:t>
    </dgm:pt>
  </dgm:ptLst>
  <dgm:cxnLst>
    <dgm:cxn modelId="{3FCBFF4B-0078-2F4D-8E20-9DEA4F901114}" type="presOf" srcId="{54E23FF5-9126-934F-BFB2-500EAC515580}" destId="{255611C6-259B-3745-9D82-1FE2FA70BB9A}" srcOrd="0" destOrd="0" presId="urn:microsoft.com/office/officeart/2005/8/layout/target2"/>
    <dgm:cxn modelId="{C47ED2C4-231C-FA46-93B2-4C94C653F20C}" type="presOf" srcId="{AD21BEE8-33F3-E840-B751-9CC464C0CEE7}" destId="{1887D0B3-502C-A445-A08A-951A81A766EC}" srcOrd="0" destOrd="0" presId="urn:microsoft.com/office/officeart/2005/8/layout/target2"/>
    <dgm:cxn modelId="{8217CC46-9F73-B040-BF05-7087699FC1F7}" type="presOf" srcId="{AC96D09B-C9F9-044C-B0CA-119D3EAE0DD2}" destId="{8CF22125-005B-ED4E-8441-F0AAC4C9ED8E}" srcOrd="0" destOrd="0" presId="urn:microsoft.com/office/officeart/2005/8/layout/target2"/>
    <dgm:cxn modelId="{11D55817-D60D-B848-A451-4086CB39E5C5}" type="presOf" srcId="{8E80C305-14EA-494D-B2A2-7174C57B15A6}" destId="{188FBCD3-1600-D04D-8E8A-992194F0471C}" srcOrd="0" destOrd="0" presId="urn:microsoft.com/office/officeart/2005/8/layout/target2"/>
    <dgm:cxn modelId="{4869DBD4-1D13-0746-95ED-D73117287FDD}" type="presOf" srcId="{2393C1DF-512E-9043-AD62-AE43E366DB5A}" destId="{6E83172A-5826-4341-BCA6-BDD68C8DA795}" srcOrd="0" destOrd="0" presId="urn:microsoft.com/office/officeart/2005/8/layout/target2"/>
    <dgm:cxn modelId="{3D4AA7C0-FABF-B846-AC6A-CD4F3B9DE55A}" type="presOf" srcId="{82245FE9-406C-184E-A564-56093A7A3EDA}" destId="{A71C51AA-F89F-0B40-816C-7BB6065ED7D2}" srcOrd="0" destOrd="0" presId="urn:microsoft.com/office/officeart/2005/8/layout/target2"/>
    <dgm:cxn modelId="{C03F43B6-53BA-A44A-87E5-95B58D7CFBB4}" srcId="{8E80C305-14EA-494D-B2A2-7174C57B15A6}" destId="{AD21BEE8-33F3-E840-B751-9CC464C0CEE7}" srcOrd="3" destOrd="0" parTransId="{2DEF46EF-3D2A-2D42-BF7E-CF76204C2BC3}" sibTransId="{A24336B4-FE0E-EE4E-8846-D086097ED7F1}"/>
    <dgm:cxn modelId="{87163980-FC4C-3B4C-9D4B-F8BD4C5ED402}" type="presOf" srcId="{1265B610-2E96-554B-B841-AF064D8B1D2B}" destId="{93C49ED3-9BD3-5440-8F1D-4DCD6D962765}" srcOrd="0" destOrd="0" presId="urn:microsoft.com/office/officeart/2005/8/layout/target2"/>
    <dgm:cxn modelId="{52074632-07A5-DC45-86DB-620573B8366C}" type="presOf" srcId="{5E8978FF-5AE1-FD46-987D-3947FD113F9C}" destId="{55E054E3-CA31-BA4C-8F2E-C80ADFD26591}" srcOrd="0" destOrd="0" presId="urn:microsoft.com/office/officeart/2005/8/layout/target2"/>
    <dgm:cxn modelId="{7F52AEBF-C56A-D146-BD86-648EE08C734C}" srcId="{82245FE9-406C-184E-A564-56093A7A3EDA}" destId="{8E80C305-14EA-494D-B2A2-7174C57B15A6}" srcOrd="2" destOrd="0" parTransId="{C069AEFB-6822-9F4C-BBCE-91F7A091AFE8}" sibTransId="{C04878E8-9651-4E4C-A501-47798FD62919}"/>
    <dgm:cxn modelId="{1E387738-767D-5F42-BC6C-2DC04CB7D247}" srcId="{1265B610-2E96-554B-B841-AF064D8B1D2B}" destId="{2393C1DF-512E-9043-AD62-AE43E366DB5A}" srcOrd="1" destOrd="0" parTransId="{E568E7B0-0BDA-D042-B0E7-91CF7EDD69A1}" sibTransId="{F4E9023E-4B1E-F64E-80A2-DDE624533AE2}"/>
    <dgm:cxn modelId="{B6C99FAD-24CF-D040-90CC-570E52BBB1AE}" srcId="{8E80C305-14EA-494D-B2A2-7174C57B15A6}" destId="{5E8978FF-5AE1-FD46-987D-3947FD113F9C}" srcOrd="2" destOrd="0" parTransId="{27882AC6-4286-514A-A1B7-50717ABE1AF8}" sibTransId="{D47A22CD-9508-C448-A530-3D79698826B3}"/>
    <dgm:cxn modelId="{D0384155-8C07-474A-80E0-84DC46A27659}" srcId="{1265B610-2E96-554B-B841-AF064D8B1D2B}" destId="{77153C1C-3DEB-A84B-87AA-CB7C6D82B7F8}" srcOrd="0" destOrd="0" parTransId="{3710A11A-8209-3147-B3F4-5C837BF201C6}" sibTransId="{DA6F9FB7-5940-D740-9926-69EB5FF0C60C}"/>
    <dgm:cxn modelId="{00DFDE08-D966-8446-AD1C-28DA9AEB2BD8}" srcId="{82245FE9-406C-184E-A564-56093A7A3EDA}" destId="{1265B610-2E96-554B-B841-AF064D8B1D2B}" srcOrd="1" destOrd="0" parTransId="{420277FD-D08D-9C42-B7FA-E2FC202D3EBC}" sibTransId="{F9D55219-6B4A-184B-8E20-A409BEB3335C}"/>
    <dgm:cxn modelId="{FC7688A7-42E7-8A4A-A5E7-4BCE2BB26AF2}" type="presOf" srcId="{77153C1C-3DEB-A84B-87AA-CB7C6D82B7F8}" destId="{5FC9EDE9-9924-2240-AF38-EBDF3CB9104D}" srcOrd="0" destOrd="0" presId="urn:microsoft.com/office/officeart/2005/8/layout/target2"/>
    <dgm:cxn modelId="{20752819-8123-724B-896D-FA5EC0385F5D}" srcId="{8E80C305-14EA-494D-B2A2-7174C57B15A6}" destId="{AC96D09B-C9F9-044C-B0CA-119D3EAE0DD2}" srcOrd="0" destOrd="0" parTransId="{5CD39330-8CE1-3D47-9E38-DB839339A14C}" sibTransId="{76DCDD3D-D5FD-644A-84F5-2EA8D0C6A564}"/>
    <dgm:cxn modelId="{0D29DBEB-27EB-5C40-94B1-CB2CBE869124}" type="presOf" srcId="{85D7D8A0-EE98-B24D-9616-6BAE749FF32E}" destId="{63CE57F3-E9E1-9C47-9735-2F58AA6459EA}" srcOrd="0" destOrd="0" presId="urn:microsoft.com/office/officeart/2005/8/layout/target2"/>
    <dgm:cxn modelId="{029F5FA0-2271-3B40-B0AD-63D5A6F3DCAE}" type="presOf" srcId="{68D4AB57-ED29-6948-A591-F4DFDEFD60CA}" destId="{57127BD4-6829-8C40-AB05-41ECB69BE522}" srcOrd="0" destOrd="0" presId="urn:microsoft.com/office/officeart/2005/8/layout/target2"/>
    <dgm:cxn modelId="{D3BA106B-5646-734C-AEF7-458C2A34E26C}" srcId="{82245FE9-406C-184E-A564-56093A7A3EDA}" destId="{68D4AB57-ED29-6948-A591-F4DFDEFD60CA}" srcOrd="0" destOrd="0" parTransId="{45ADFF47-DB37-5245-894A-9CBC30DB4B2F}" sibTransId="{4587644D-BA58-3647-B9C8-7F2133898072}"/>
    <dgm:cxn modelId="{9B305384-5A07-1146-BF86-8C53A9175674}" srcId="{1265B610-2E96-554B-B841-AF064D8B1D2B}" destId="{54E23FF5-9126-934F-BFB2-500EAC515580}" srcOrd="2" destOrd="0" parTransId="{C5A54218-EF4B-FC4D-BEDE-92D8AB4A3CB4}" sibTransId="{2B84F85D-4826-954D-B853-F4349BF508AD}"/>
    <dgm:cxn modelId="{86743C51-BB1D-3C4F-A446-538341E05011}" srcId="{8E80C305-14EA-494D-B2A2-7174C57B15A6}" destId="{85D7D8A0-EE98-B24D-9616-6BAE749FF32E}" srcOrd="1" destOrd="0" parTransId="{037445B4-D841-2F4D-A6FF-BD14B6B6677F}" sibTransId="{AD2BD323-AD82-5941-9BF7-DC486B0E051E}"/>
    <dgm:cxn modelId="{3492E692-1AA1-C44B-8C27-B3092B678694}" type="presParOf" srcId="{A71C51AA-F89F-0B40-816C-7BB6065ED7D2}" destId="{EF922745-C4C5-E749-A654-EB03C213C76A}" srcOrd="0" destOrd="0" presId="urn:microsoft.com/office/officeart/2005/8/layout/target2"/>
    <dgm:cxn modelId="{9BBEDC03-C19F-6A4A-B17D-4D9B5FB728E4}" type="presParOf" srcId="{EF922745-C4C5-E749-A654-EB03C213C76A}" destId="{57127BD4-6829-8C40-AB05-41ECB69BE522}" srcOrd="0" destOrd="0" presId="urn:microsoft.com/office/officeart/2005/8/layout/target2"/>
    <dgm:cxn modelId="{EAC34CC8-E89B-0449-8AAE-4FA5B08F5422}" type="presParOf" srcId="{EF922745-C4C5-E749-A654-EB03C213C76A}" destId="{DF2287F7-BF3F-9E40-9ADE-F892A9E96ED1}" srcOrd="1" destOrd="0" presId="urn:microsoft.com/office/officeart/2005/8/layout/target2"/>
    <dgm:cxn modelId="{C2B1E70F-B895-8445-B9A9-F303462D0665}" type="presParOf" srcId="{A71C51AA-F89F-0B40-816C-7BB6065ED7D2}" destId="{E270A0A1-CBD5-6049-AF12-ECD1B04798C3}" srcOrd="1" destOrd="0" presId="urn:microsoft.com/office/officeart/2005/8/layout/target2"/>
    <dgm:cxn modelId="{101DE017-EE60-0D42-98A9-BA7475D9F8E6}" type="presParOf" srcId="{E270A0A1-CBD5-6049-AF12-ECD1B04798C3}" destId="{93C49ED3-9BD3-5440-8F1D-4DCD6D962765}" srcOrd="0" destOrd="0" presId="urn:microsoft.com/office/officeart/2005/8/layout/target2"/>
    <dgm:cxn modelId="{1ABF2A3E-0695-1948-9B96-631CEBB5D860}" type="presParOf" srcId="{E270A0A1-CBD5-6049-AF12-ECD1B04798C3}" destId="{19B0B696-3830-F74A-9365-85EFA47433A2}" srcOrd="1" destOrd="0" presId="urn:microsoft.com/office/officeart/2005/8/layout/target2"/>
    <dgm:cxn modelId="{389FB0DC-C949-2C40-A38A-F865FF04BD44}" type="presParOf" srcId="{19B0B696-3830-F74A-9365-85EFA47433A2}" destId="{5FC9EDE9-9924-2240-AF38-EBDF3CB9104D}" srcOrd="0" destOrd="0" presId="urn:microsoft.com/office/officeart/2005/8/layout/target2"/>
    <dgm:cxn modelId="{B7F9DF79-FF94-114A-ABDE-BF7B0F932C8D}" type="presParOf" srcId="{19B0B696-3830-F74A-9365-85EFA47433A2}" destId="{60962CA1-0A44-A64C-B669-C2DBFF7F558F}" srcOrd="1" destOrd="0" presId="urn:microsoft.com/office/officeart/2005/8/layout/target2"/>
    <dgm:cxn modelId="{33102E1C-5D38-3C47-8842-8356E77AEE61}" type="presParOf" srcId="{19B0B696-3830-F74A-9365-85EFA47433A2}" destId="{6E83172A-5826-4341-BCA6-BDD68C8DA795}" srcOrd="2" destOrd="0" presId="urn:microsoft.com/office/officeart/2005/8/layout/target2"/>
    <dgm:cxn modelId="{AC12C91E-D5B1-A948-BDDA-FC62777E9A33}" type="presParOf" srcId="{19B0B696-3830-F74A-9365-85EFA47433A2}" destId="{1488D47D-AD49-F641-8896-37CF234A90FE}" srcOrd="3" destOrd="0" presId="urn:microsoft.com/office/officeart/2005/8/layout/target2"/>
    <dgm:cxn modelId="{4B64A38E-13F7-274A-9AC5-122477F4D115}" type="presParOf" srcId="{19B0B696-3830-F74A-9365-85EFA47433A2}" destId="{255611C6-259B-3745-9D82-1FE2FA70BB9A}" srcOrd="4" destOrd="0" presId="urn:microsoft.com/office/officeart/2005/8/layout/target2"/>
    <dgm:cxn modelId="{A5066758-F2AC-B144-AEAE-C5BD2A35EC02}" type="presParOf" srcId="{A71C51AA-F89F-0B40-816C-7BB6065ED7D2}" destId="{5F95A7A0-5EFB-FC43-B10B-2EE4BBE15508}" srcOrd="2" destOrd="0" presId="urn:microsoft.com/office/officeart/2005/8/layout/target2"/>
    <dgm:cxn modelId="{37DFBDC4-9722-6A49-9402-D627142BA607}" type="presParOf" srcId="{5F95A7A0-5EFB-FC43-B10B-2EE4BBE15508}" destId="{188FBCD3-1600-D04D-8E8A-992194F0471C}" srcOrd="0" destOrd="0" presId="urn:microsoft.com/office/officeart/2005/8/layout/target2"/>
    <dgm:cxn modelId="{968D60C3-933A-034F-BFB5-B801864AC667}" type="presParOf" srcId="{5F95A7A0-5EFB-FC43-B10B-2EE4BBE15508}" destId="{F938A11B-3305-F842-B887-F0A3B2CC464E}" srcOrd="1" destOrd="0" presId="urn:microsoft.com/office/officeart/2005/8/layout/target2"/>
    <dgm:cxn modelId="{D6D0F2B3-F7F1-6849-BF83-239DD18D9C1C}" type="presParOf" srcId="{F938A11B-3305-F842-B887-F0A3B2CC464E}" destId="{8CF22125-005B-ED4E-8441-F0AAC4C9ED8E}" srcOrd="0" destOrd="0" presId="urn:microsoft.com/office/officeart/2005/8/layout/target2"/>
    <dgm:cxn modelId="{0302FD6A-E6B7-BF47-8271-46BA246827E8}" type="presParOf" srcId="{F938A11B-3305-F842-B887-F0A3B2CC464E}" destId="{B81E48AB-908F-2D4D-9C5D-5B872E8F0DC8}" srcOrd="1" destOrd="0" presId="urn:microsoft.com/office/officeart/2005/8/layout/target2"/>
    <dgm:cxn modelId="{B189DABE-02C6-6143-BC00-43B6B1B3DEFD}" type="presParOf" srcId="{F938A11B-3305-F842-B887-F0A3B2CC464E}" destId="{63CE57F3-E9E1-9C47-9735-2F58AA6459EA}" srcOrd="2" destOrd="0" presId="urn:microsoft.com/office/officeart/2005/8/layout/target2"/>
    <dgm:cxn modelId="{25B72B66-465D-D64A-BDF0-D62947CD6DD4}" type="presParOf" srcId="{F938A11B-3305-F842-B887-F0A3B2CC464E}" destId="{09F7C353-F150-5D4F-8774-E61023E59A4E}" srcOrd="3" destOrd="0" presId="urn:microsoft.com/office/officeart/2005/8/layout/target2"/>
    <dgm:cxn modelId="{1C75E6C2-EE65-644E-8D71-21821FA23027}" type="presParOf" srcId="{F938A11B-3305-F842-B887-F0A3B2CC464E}" destId="{55E054E3-CA31-BA4C-8F2E-C80ADFD26591}" srcOrd="4" destOrd="0" presId="urn:microsoft.com/office/officeart/2005/8/layout/target2"/>
    <dgm:cxn modelId="{67BF15F0-034F-274E-80E6-4580738ADADA}" type="presParOf" srcId="{F938A11B-3305-F842-B887-F0A3B2CC464E}" destId="{7440286F-0767-1C4D-874C-9131805789CA}" srcOrd="5" destOrd="0" presId="urn:microsoft.com/office/officeart/2005/8/layout/target2"/>
    <dgm:cxn modelId="{A9AB5FCE-EECD-6C47-9C84-3066319F9468}" type="presParOf" srcId="{F938A11B-3305-F842-B887-F0A3B2CC464E}" destId="{1887D0B3-502C-A445-A08A-951A81A766EC}"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D15ACF-09FA-FB4F-8F7D-E6FF59A36FF0}"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D6164EB-D7ED-6342-828C-72F9595B3158}">
      <dgm:prSet/>
      <dgm:spPr/>
      <dgm:t>
        <a:bodyPr/>
        <a:lstStyle/>
        <a:p>
          <a:pPr rtl="0"/>
          <a:r>
            <a:rPr lang="en-US" b="1" dirty="0">
              <a:effectLst/>
            </a:rPr>
            <a:t>Needed a replacement for 3DES</a:t>
          </a:r>
          <a:endParaRPr lang="en-US" dirty="0">
            <a:effectLst/>
          </a:endParaRPr>
        </a:p>
      </dgm:t>
    </dgm:pt>
    <dgm:pt modelId="{59651BEE-D58E-054B-A1CF-9C3A0B207B8F}" type="parTrans" cxnId="{BC1C011A-618E-C347-A32B-EBD3F58913B1}">
      <dgm:prSet/>
      <dgm:spPr/>
      <dgm:t>
        <a:bodyPr/>
        <a:lstStyle/>
        <a:p>
          <a:endParaRPr lang="en-US"/>
        </a:p>
      </dgm:t>
    </dgm:pt>
    <dgm:pt modelId="{877112CD-AC6C-9A4A-B224-5D5E685ECFFB}" type="sibTrans" cxnId="{BC1C011A-618E-C347-A32B-EBD3F58913B1}">
      <dgm:prSet/>
      <dgm:spPr/>
      <dgm:t>
        <a:bodyPr/>
        <a:lstStyle/>
        <a:p>
          <a:endParaRPr lang="en-US"/>
        </a:p>
      </dgm:t>
    </dgm:pt>
    <dgm:pt modelId="{3CFCB383-DADE-654C-A5D8-12DAA7CEA391}">
      <dgm:prSet custT="1"/>
      <dgm:spPr>
        <a:solidFill>
          <a:srgbClr val="FF6600"/>
        </a:solidFill>
      </dgm:spPr>
      <dgm:t>
        <a:bodyPr/>
        <a:lstStyle/>
        <a:p>
          <a:pPr rtl="0"/>
          <a:r>
            <a:rPr lang="en-US" sz="1800" b="1" dirty="0">
              <a:effectLst>
                <a:outerShdw blurRad="38100" dist="38100" dir="2700000" algn="tl">
                  <a:srgbClr val="000000">
                    <a:alpha val="43137"/>
                  </a:srgbClr>
                </a:outerShdw>
              </a:effectLst>
            </a:rPr>
            <a:t>3DES was not reasonable for long term use</a:t>
          </a:r>
        </a:p>
      </dgm:t>
    </dgm:pt>
    <dgm:pt modelId="{6C0B8728-05C2-6B48-A1CB-B166843082D8}" type="parTrans" cxnId="{97006530-F327-DC48-B7EE-192D8798DFD2}">
      <dgm:prSet/>
      <dgm:spPr/>
      <dgm:t>
        <a:bodyPr/>
        <a:lstStyle/>
        <a:p>
          <a:endParaRPr lang="en-US"/>
        </a:p>
      </dgm:t>
    </dgm:pt>
    <dgm:pt modelId="{B93E2734-B9A1-4F48-BBFA-BFD72BAC59F1}" type="sibTrans" cxnId="{97006530-F327-DC48-B7EE-192D8798DFD2}">
      <dgm:prSet/>
      <dgm:spPr/>
      <dgm:t>
        <a:bodyPr/>
        <a:lstStyle/>
        <a:p>
          <a:endParaRPr lang="en-US"/>
        </a:p>
      </dgm:t>
    </dgm:pt>
    <dgm:pt modelId="{904A5BE3-DB8A-7549-9CC2-310FAFE11132}">
      <dgm:prSet/>
      <dgm:spPr/>
      <dgm:t>
        <a:bodyPr/>
        <a:lstStyle/>
        <a:p>
          <a:pPr rtl="0"/>
          <a:r>
            <a:rPr lang="en-US" b="1" dirty="0"/>
            <a:t>NIST called for proposals for a new AES in 1997</a:t>
          </a:r>
          <a:endParaRPr lang="en-US" dirty="0"/>
        </a:p>
      </dgm:t>
    </dgm:pt>
    <dgm:pt modelId="{82CC6848-EC8B-7944-B3CD-A6B597BBBF07}" type="parTrans" cxnId="{E1F81116-6D3C-E14B-8A31-FD2D2E97CF65}">
      <dgm:prSet/>
      <dgm:spPr/>
      <dgm:t>
        <a:bodyPr/>
        <a:lstStyle/>
        <a:p>
          <a:endParaRPr lang="en-US"/>
        </a:p>
      </dgm:t>
    </dgm:pt>
    <dgm:pt modelId="{411CDA91-8665-B646-B445-BE6BBB2B0C99}" type="sibTrans" cxnId="{E1F81116-6D3C-E14B-8A31-FD2D2E97CF65}">
      <dgm:prSet/>
      <dgm:spPr/>
      <dgm:t>
        <a:bodyPr/>
        <a:lstStyle/>
        <a:p>
          <a:endParaRPr lang="en-US"/>
        </a:p>
      </dgm:t>
    </dgm:pt>
    <dgm:pt modelId="{6968C39E-8CBE-6F4B-A267-2F71EF660F35}">
      <dgm:prSet custT="1"/>
      <dgm:spPr>
        <a:solidFill>
          <a:srgbClr val="FF6600"/>
        </a:solidFill>
      </dgm:spPr>
      <dgm:t>
        <a:bodyPr/>
        <a:lstStyle/>
        <a:p>
          <a:pPr rtl="0"/>
          <a:r>
            <a:rPr lang="en-US" sz="1800" b="1" dirty="0">
              <a:effectLst>
                <a:outerShdw blurRad="38100" dist="38100" dir="2700000" algn="tl">
                  <a:srgbClr val="000000">
                    <a:alpha val="43137"/>
                  </a:srgbClr>
                </a:outerShdw>
              </a:effectLst>
            </a:rPr>
            <a:t>Should have a security strength equal to or better than 3DES</a:t>
          </a:r>
          <a:endParaRPr lang="en-US" sz="1800" dirty="0">
            <a:effectLst>
              <a:outerShdw blurRad="38100" dist="38100" dir="2700000" algn="tl">
                <a:srgbClr val="000000">
                  <a:alpha val="43137"/>
                </a:srgbClr>
              </a:outerShdw>
            </a:effectLst>
          </a:endParaRPr>
        </a:p>
      </dgm:t>
    </dgm:pt>
    <dgm:pt modelId="{2022CBCC-3913-4348-9C1E-6A46DAC4BA56}" type="parTrans" cxnId="{B60F23C5-99FD-CB40-91DC-8AC25715A6F7}">
      <dgm:prSet/>
      <dgm:spPr/>
      <dgm:t>
        <a:bodyPr/>
        <a:lstStyle/>
        <a:p>
          <a:endParaRPr lang="en-US"/>
        </a:p>
      </dgm:t>
    </dgm:pt>
    <dgm:pt modelId="{E2799859-51C8-EA4D-BF1A-E78D234B0EDC}" type="sibTrans" cxnId="{B60F23C5-99FD-CB40-91DC-8AC25715A6F7}">
      <dgm:prSet/>
      <dgm:spPr/>
      <dgm:t>
        <a:bodyPr/>
        <a:lstStyle/>
        <a:p>
          <a:endParaRPr lang="en-US"/>
        </a:p>
      </dgm:t>
    </dgm:pt>
    <dgm:pt modelId="{301CF320-3673-1043-8B5A-4A07132E739F}">
      <dgm:prSet custT="1"/>
      <dgm:spPr>
        <a:solidFill>
          <a:srgbClr val="FF6600"/>
        </a:solidFill>
      </dgm:spPr>
      <dgm:t>
        <a:bodyPr/>
        <a:lstStyle/>
        <a:p>
          <a:pPr rtl="0"/>
          <a:r>
            <a:rPr lang="en-US" sz="1800" b="1" dirty="0">
              <a:effectLst>
                <a:outerShdw blurRad="38100" dist="38100" dir="2700000" algn="tl">
                  <a:srgbClr val="000000">
                    <a:alpha val="43137"/>
                  </a:srgbClr>
                </a:outerShdw>
              </a:effectLst>
            </a:rPr>
            <a:t>Significantly improved efficiency</a:t>
          </a:r>
          <a:endParaRPr lang="en-US" sz="1800" dirty="0">
            <a:effectLst>
              <a:outerShdw blurRad="38100" dist="38100" dir="2700000" algn="tl">
                <a:srgbClr val="000000">
                  <a:alpha val="43137"/>
                </a:srgbClr>
              </a:outerShdw>
            </a:effectLst>
          </a:endParaRPr>
        </a:p>
      </dgm:t>
    </dgm:pt>
    <dgm:pt modelId="{8FB46D5B-7254-8641-848B-84FC128255EB}" type="parTrans" cxnId="{15D13E5B-4622-5045-A488-5672A9515203}">
      <dgm:prSet/>
      <dgm:spPr/>
      <dgm:t>
        <a:bodyPr/>
        <a:lstStyle/>
        <a:p>
          <a:endParaRPr lang="en-US"/>
        </a:p>
      </dgm:t>
    </dgm:pt>
    <dgm:pt modelId="{C35250FA-0517-F74E-B9EE-13A6F0FFF731}" type="sibTrans" cxnId="{15D13E5B-4622-5045-A488-5672A9515203}">
      <dgm:prSet/>
      <dgm:spPr/>
      <dgm:t>
        <a:bodyPr/>
        <a:lstStyle/>
        <a:p>
          <a:endParaRPr lang="en-US"/>
        </a:p>
      </dgm:t>
    </dgm:pt>
    <dgm:pt modelId="{5BD4138D-52F5-5F4E-B016-4F3881361F0F}">
      <dgm:prSet custT="1"/>
      <dgm:spPr>
        <a:solidFill>
          <a:srgbClr val="FF6600"/>
        </a:solidFill>
      </dgm:spPr>
      <dgm:t>
        <a:bodyPr/>
        <a:lstStyle/>
        <a:p>
          <a:pPr rtl="0"/>
          <a:r>
            <a:rPr lang="en-US" sz="1800" b="1" dirty="0">
              <a:effectLst>
                <a:outerShdw blurRad="38100" dist="38100" dir="2700000" algn="tl">
                  <a:srgbClr val="000000">
                    <a:alpha val="43137"/>
                  </a:srgbClr>
                </a:outerShdw>
              </a:effectLst>
            </a:rPr>
            <a:t>Symmetric block cipher</a:t>
          </a:r>
          <a:endParaRPr lang="en-US" sz="1800" dirty="0">
            <a:effectLst>
              <a:outerShdw blurRad="38100" dist="38100" dir="2700000" algn="tl">
                <a:srgbClr val="000000">
                  <a:alpha val="43137"/>
                </a:srgbClr>
              </a:outerShdw>
            </a:effectLst>
          </a:endParaRPr>
        </a:p>
      </dgm:t>
    </dgm:pt>
    <dgm:pt modelId="{29BECC1D-8FA0-534D-B146-390353AF5F2F}" type="parTrans" cxnId="{9FF1BE36-6455-5245-A347-3045CD675675}">
      <dgm:prSet/>
      <dgm:spPr/>
      <dgm:t>
        <a:bodyPr/>
        <a:lstStyle/>
        <a:p>
          <a:endParaRPr lang="en-US"/>
        </a:p>
      </dgm:t>
    </dgm:pt>
    <dgm:pt modelId="{AA7A2892-810E-2C43-B347-40EA915C4947}" type="sibTrans" cxnId="{9FF1BE36-6455-5245-A347-3045CD675675}">
      <dgm:prSet/>
      <dgm:spPr/>
      <dgm:t>
        <a:bodyPr/>
        <a:lstStyle/>
        <a:p>
          <a:endParaRPr lang="en-US"/>
        </a:p>
      </dgm:t>
    </dgm:pt>
    <dgm:pt modelId="{22CAFFD2-A545-8943-A373-6548DFFDE1AF}">
      <dgm:prSet custT="1"/>
      <dgm:spPr>
        <a:solidFill>
          <a:srgbClr val="FF6600"/>
        </a:solidFill>
      </dgm:spPr>
      <dgm:t>
        <a:bodyPr/>
        <a:lstStyle/>
        <a:p>
          <a:pPr rtl="0"/>
          <a:r>
            <a:rPr lang="en-US" sz="1800" b="1" dirty="0">
              <a:effectLst>
                <a:outerShdw blurRad="38100" dist="38100" dir="2700000" algn="tl">
                  <a:srgbClr val="000000">
                    <a:alpha val="43137"/>
                  </a:srgbClr>
                </a:outerShdw>
              </a:effectLst>
            </a:rPr>
            <a:t>128 bit data and 128/192/256 bit keys</a:t>
          </a:r>
        </a:p>
      </dgm:t>
    </dgm:pt>
    <dgm:pt modelId="{E6C3AB4A-5995-8248-B3E1-61E10E460B61}" type="parTrans" cxnId="{4D54641C-054A-DD4E-A899-E478C463F6B7}">
      <dgm:prSet/>
      <dgm:spPr/>
      <dgm:t>
        <a:bodyPr/>
        <a:lstStyle/>
        <a:p>
          <a:endParaRPr lang="en-US"/>
        </a:p>
      </dgm:t>
    </dgm:pt>
    <dgm:pt modelId="{94B4FD3F-80C2-244D-92A9-E97C66F5D555}" type="sibTrans" cxnId="{4D54641C-054A-DD4E-A899-E478C463F6B7}">
      <dgm:prSet/>
      <dgm:spPr/>
      <dgm:t>
        <a:bodyPr/>
        <a:lstStyle/>
        <a:p>
          <a:endParaRPr lang="en-US"/>
        </a:p>
      </dgm:t>
    </dgm:pt>
    <dgm:pt modelId="{91E4542F-E5C1-0649-8E70-B71D796B7A2B}">
      <dgm:prSet/>
      <dgm:spPr/>
      <dgm:t>
        <a:bodyPr/>
        <a:lstStyle/>
        <a:p>
          <a:pPr rtl="0"/>
          <a:r>
            <a:rPr lang="en-US" b="1" dirty="0"/>
            <a:t>Selected </a:t>
          </a:r>
          <a:r>
            <a:rPr lang="en-US" b="1" dirty="0" err="1"/>
            <a:t>Rijndael</a:t>
          </a:r>
          <a:r>
            <a:rPr lang="en-US" b="1" dirty="0"/>
            <a:t> in November 2001</a:t>
          </a:r>
          <a:endParaRPr lang="en-US" dirty="0"/>
        </a:p>
      </dgm:t>
    </dgm:pt>
    <dgm:pt modelId="{2A101C32-2EC1-EF4E-90E9-54677E10D7F9}" type="parTrans" cxnId="{806289DC-6E9A-4441-8974-F8743D4D762B}">
      <dgm:prSet/>
      <dgm:spPr/>
      <dgm:t>
        <a:bodyPr/>
        <a:lstStyle/>
        <a:p>
          <a:endParaRPr lang="en-US"/>
        </a:p>
      </dgm:t>
    </dgm:pt>
    <dgm:pt modelId="{15E68A15-86DA-004D-9DCE-0AEAFA603E3F}" type="sibTrans" cxnId="{806289DC-6E9A-4441-8974-F8743D4D762B}">
      <dgm:prSet/>
      <dgm:spPr/>
      <dgm:t>
        <a:bodyPr/>
        <a:lstStyle/>
        <a:p>
          <a:endParaRPr lang="en-US"/>
        </a:p>
      </dgm:t>
    </dgm:pt>
    <dgm:pt modelId="{C172F93B-4668-3A49-9D3B-F2BF139B21BD}">
      <dgm:prSet custT="1"/>
      <dgm:spPr>
        <a:solidFill>
          <a:srgbClr val="FF6600"/>
        </a:solidFill>
      </dgm:spPr>
      <dgm:t>
        <a:bodyPr/>
        <a:lstStyle/>
        <a:p>
          <a:pPr rtl="0"/>
          <a:r>
            <a:rPr lang="en-US" sz="1800" b="1" dirty="0">
              <a:effectLst>
                <a:outerShdw blurRad="38100" dist="38100" dir="2700000" algn="tl">
                  <a:srgbClr val="000000">
                    <a:alpha val="43137"/>
                  </a:srgbClr>
                </a:outerShdw>
              </a:effectLst>
            </a:rPr>
            <a:t>Published as </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FIPS 197</a:t>
          </a:r>
        </a:p>
      </dgm:t>
    </dgm:pt>
    <dgm:pt modelId="{B85748EB-A820-C341-9DD2-8CC9B25E11E6}" type="parTrans" cxnId="{4716227B-8C11-DD4F-9837-7D4CAAA07FD3}">
      <dgm:prSet/>
      <dgm:spPr/>
      <dgm:t>
        <a:bodyPr/>
        <a:lstStyle/>
        <a:p>
          <a:endParaRPr lang="en-US"/>
        </a:p>
      </dgm:t>
    </dgm:pt>
    <dgm:pt modelId="{F8409F2A-4A81-EF4F-8F1D-1274D53A6653}" type="sibTrans" cxnId="{4716227B-8C11-DD4F-9837-7D4CAAA07FD3}">
      <dgm:prSet/>
      <dgm:spPr/>
      <dgm:t>
        <a:bodyPr/>
        <a:lstStyle/>
        <a:p>
          <a:endParaRPr lang="en-US"/>
        </a:p>
      </dgm:t>
    </dgm:pt>
    <dgm:pt modelId="{6CD21563-8118-D247-A96E-8F9704B9B448}" type="pres">
      <dgm:prSet presAssocID="{94D15ACF-09FA-FB4F-8F7D-E6FF59A36FF0}" presName="theList" presStyleCnt="0">
        <dgm:presLayoutVars>
          <dgm:dir/>
          <dgm:animLvl val="lvl"/>
          <dgm:resizeHandles val="exact"/>
        </dgm:presLayoutVars>
      </dgm:prSet>
      <dgm:spPr/>
      <dgm:t>
        <a:bodyPr/>
        <a:lstStyle/>
        <a:p>
          <a:endParaRPr lang="en-IN"/>
        </a:p>
      </dgm:t>
    </dgm:pt>
    <dgm:pt modelId="{01D54488-2DA7-924E-9F9E-8AADB3605EDE}" type="pres">
      <dgm:prSet presAssocID="{9D6164EB-D7ED-6342-828C-72F9595B3158}" presName="compNode" presStyleCnt="0"/>
      <dgm:spPr/>
    </dgm:pt>
    <dgm:pt modelId="{781D7F12-172F-E746-B25A-8095484E1922}" type="pres">
      <dgm:prSet presAssocID="{9D6164EB-D7ED-6342-828C-72F9595B3158}" presName="aNode" presStyleLbl="bgShp" presStyleIdx="0" presStyleCnt="3"/>
      <dgm:spPr/>
      <dgm:t>
        <a:bodyPr/>
        <a:lstStyle/>
        <a:p>
          <a:endParaRPr lang="en-IN"/>
        </a:p>
      </dgm:t>
    </dgm:pt>
    <dgm:pt modelId="{A3171A3C-0FA2-2543-A906-3C1DB000AC32}" type="pres">
      <dgm:prSet presAssocID="{9D6164EB-D7ED-6342-828C-72F9595B3158}" presName="textNode" presStyleLbl="bgShp" presStyleIdx="0" presStyleCnt="3"/>
      <dgm:spPr/>
      <dgm:t>
        <a:bodyPr/>
        <a:lstStyle/>
        <a:p>
          <a:endParaRPr lang="en-IN"/>
        </a:p>
      </dgm:t>
    </dgm:pt>
    <dgm:pt modelId="{C6EC61DE-CBAE-B84D-97AE-F89BCE11BAEA}" type="pres">
      <dgm:prSet presAssocID="{9D6164EB-D7ED-6342-828C-72F9595B3158}" presName="compChildNode" presStyleCnt="0"/>
      <dgm:spPr/>
    </dgm:pt>
    <dgm:pt modelId="{943C00A8-9744-C64A-8078-47EB4A14E430}" type="pres">
      <dgm:prSet presAssocID="{9D6164EB-D7ED-6342-828C-72F9595B3158}" presName="theInnerList" presStyleCnt="0"/>
      <dgm:spPr/>
    </dgm:pt>
    <dgm:pt modelId="{8BCCC83A-2845-2C41-8726-C6420FB0B836}" type="pres">
      <dgm:prSet presAssocID="{3CFCB383-DADE-654C-A5D8-12DAA7CEA391}" presName="childNode" presStyleLbl="node1" presStyleIdx="0" presStyleCnt="6">
        <dgm:presLayoutVars>
          <dgm:bulletEnabled val="1"/>
        </dgm:presLayoutVars>
      </dgm:prSet>
      <dgm:spPr/>
      <dgm:t>
        <a:bodyPr/>
        <a:lstStyle/>
        <a:p>
          <a:endParaRPr lang="en-IN"/>
        </a:p>
      </dgm:t>
    </dgm:pt>
    <dgm:pt modelId="{67C510D9-B12E-DF47-8115-6FE2852B4C1F}" type="pres">
      <dgm:prSet presAssocID="{9D6164EB-D7ED-6342-828C-72F9595B3158}" presName="aSpace" presStyleCnt="0"/>
      <dgm:spPr/>
    </dgm:pt>
    <dgm:pt modelId="{4BDE371D-9DCC-7445-91E2-A830722308F5}" type="pres">
      <dgm:prSet presAssocID="{904A5BE3-DB8A-7549-9CC2-310FAFE11132}" presName="compNode" presStyleCnt="0"/>
      <dgm:spPr/>
    </dgm:pt>
    <dgm:pt modelId="{3D24085E-7D27-8342-B893-64784A838C69}" type="pres">
      <dgm:prSet presAssocID="{904A5BE3-DB8A-7549-9CC2-310FAFE11132}" presName="aNode" presStyleLbl="bgShp" presStyleIdx="1" presStyleCnt="3"/>
      <dgm:spPr/>
      <dgm:t>
        <a:bodyPr/>
        <a:lstStyle/>
        <a:p>
          <a:endParaRPr lang="en-IN"/>
        </a:p>
      </dgm:t>
    </dgm:pt>
    <dgm:pt modelId="{745A601F-24AF-6E4F-93E4-0D8D8FD379EE}" type="pres">
      <dgm:prSet presAssocID="{904A5BE3-DB8A-7549-9CC2-310FAFE11132}" presName="textNode" presStyleLbl="bgShp" presStyleIdx="1" presStyleCnt="3"/>
      <dgm:spPr/>
      <dgm:t>
        <a:bodyPr/>
        <a:lstStyle/>
        <a:p>
          <a:endParaRPr lang="en-IN"/>
        </a:p>
      </dgm:t>
    </dgm:pt>
    <dgm:pt modelId="{C716BE32-1BEB-2B49-A78D-07A7A1A28029}" type="pres">
      <dgm:prSet presAssocID="{904A5BE3-DB8A-7549-9CC2-310FAFE11132}" presName="compChildNode" presStyleCnt="0"/>
      <dgm:spPr/>
    </dgm:pt>
    <dgm:pt modelId="{328C5B30-C641-074C-AA92-73CE3C30529B}" type="pres">
      <dgm:prSet presAssocID="{904A5BE3-DB8A-7549-9CC2-310FAFE11132}" presName="theInnerList" presStyleCnt="0"/>
      <dgm:spPr/>
    </dgm:pt>
    <dgm:pt modelId="{2F7DD57D-E033-D345-BE20-DA5ED5C15AE0}" type="pres">
      <dgm:prSet presAssocID="{6968C39E-8CBE-6F4B-A267-2F71EF660F35}" presName="childNode" presStyleLbl="node1" presStyleIdx="1" presStyleCnt="6" custScaleY="138948">
        <dgm:presLayoutVars>
          <dgm:bulletEnabled val="1"/>
        </dgm:presLayoutVars>
      </dgm:prSet>
      <dgm:spPr/>
      <dgm:t>
        <a:bodyPr/>
        <a:lstStyle/>
        <a:p>
          <a:endParaRPr lang="en-IN"/>
        </a:p>
      </dgm:t>
    </dgm:pt>
    <dgm:pt modelId="{F0C87B6A-36EA-8548-8F48-388594E74FE3}" type="pres">
      <dgm:prSet presAssocID="{6968C39E-8CBE-6F4B-A267-2F71EF660F35}" presName="aSpace2" presStyleCnt="0"/>
      <dgm:spPr/>
    </dgm:pt>
    <dgm:pt modelId="{32502699-8027-A547-B5B5-7795C0A9D368}" type="pres">
      <dgm:prSet presAssocID="{301CF320-3673-1043-8B5A-4A07132E739F}" presName="childNode" presStyleLbl="node1" presStyleIdx="2" presStyleCnt="6">
        <dgm:presLayoutVars>
          <dgm:bulletEnabled val="1"/>
        </dgm:presLayoutVars>
      </dgm:prSet>
      <dgm:spPr/>
      <dgm:t>
        <a:bodyPr/>
        <a:lstStyle/>
        <a:p>
          <a:endParaRPr lang="en-IN"/>
        </a:p>
      </dgm:t>
    </dgm:pt>
    <dgm:pt modelId="{69DEFAD0-1634-404A-8000-D73D3C9A027F}" type="pres">
      <dgm:prSet presAssocID="{301CF320-3673-1043-8B5A-4A07132E739F}" presName="aSpace2" presStyleCnt="0"/>
      <dgm:spPr/>
    </dgm:pt>
    <dgm:pt modelId="{0F5088D2-59EA-5548-80E2-3309C25C7018}" type="pres">
      <dgm:prSet presAssocID="{5BD4138D-52F5-5F4E-B016-4F3881361F0F}" presName="childNode" presStyleLbl="node1" presStyleIdx="3" presStyleCnt="6">
        <dgm:presLayoutVars>
          <dgm:bulletEnabled val="1"/>
        </dgm:presLayoutVars>
      </dgm:prSet>
      <dgm:spPr/>
      <dgm:t>
        <a:bodyPr/>
        <a:lstStyle/>
        <a:p>
          <a:endParaRPr lang="en-IN"/>
        </a:p>
      </dgm:t>
    </dgm:pt>
    <dgm:pt modelId="{E68A2220-D36D-9E45-9DBA-15CFB247CCCD}" type="pres">
      <dgm:prSet presAssocID="{5BD4138D-52F5-5F4E-B016-4F3881361F0F}" presName="aSpace2" presStyleCnt="0"/>
      <dgm:spPr/>
    </dgm:pt>
    <dgm:pt modelId="{A9F685CA-EF48-034D-871D-D72673837C72}" type="pres">
      <dgm:prSet presAssocID="{22CAFFD2-A545-8943-A373-6548DFFDE1AF}" presName="childNode" presStyleLbl="node1" presStyleIdx="4" presStyleCnt="6">
        <dgm:presLayoutVars>
          <dgm:bulletEnabled val="1"/>
        </dgm:presLayoutVars>
      </dgm:prSet>
      <dgm:spPr/>
      <dgm:t>
        <a:bodyPr/>
        <a:lstStyle/>
        <a:p>
          <a:endParaRPr lang="en-IN"/>
        </a:p>
      </dgm:t>
    </dgm:pt>
    <dgm:pt modelId="{37E9F736-71FA-9A44-9A4F-17FADA9AE3B3}" type="pres">
      <dgm:prSet presAssocID="{904A5BE3-DB8A-7549-9CC2-310FAFE11132}" presName="aSpace" presStyleCnt="0"/>
      <dgm:spPr/>
    </dgm:pt>
    <dgm:pt modelId="{53C796F7-8B20-4744-A32E-380E3199EB4C}" type="pres">
      <dgm:prSet presAssocID="{91E4542F-E5C1-0649-8E70-B71D796B7A2B}" presName="compNode" presStyleCnt="0"/>
      <dgm:spPr/>
    </dgm:pt>
    <dgm:pt modelId="{18147555-F082-0E40-924F-5E712089BBAA}" type="pres">
      <dgm:prSet presAssocID="{91E4542F-E5C1-0649-8E70-B71D796B7A2B}" presName="aNode" presStyleLbl="bgShp" presStyleIdx="2" presStyleCnt="3"/>
      <dgm:spPr/>
      <dgm:t>
        <a:bodyPr/>
        <a:lstStyle/>
        <a:p>
          <a:endParaRPr lang="en-IN"/>
        </a:p>
      </dgm:t>
    </dgm:pt>
    <dgm:pt modelId="{F146A149-58B7-B849-867F-36C53A648485}" type="pres">
      <dgm:prSet presAssocID="{91E4542F-E5C1-0649-8E70-B71D796B7A2B}" presName="textNode" presStyleLbl="bgShp" presStyleIdx="2" presStyleCnt="3"/>
      <dgm:spPr/>
      <dgm:t>
        <a:bodyPr/>
        <a:lstStyle/>
        <a:p>
          <a:endParaRPr lang="en-IN"/>
        </a:p>
      </dgm:t>
    </dgm:pt>
    <dgm:pt modelId="{10146D15-6CFE-C64B-906C-7ABFD4A7265E}" type="pres">
      <dgm:prSet presAssocID="{91E4542F-E5C1-0649-8E70-B71D796B7A2B}" presName="compChildNode" presStyleCnt="0"/>
      <dgm:spPr/>
    </dgm:pt>
    <dgm:pt modelId="{444E1DB8-8EE0-3847-85BB-37E66A69944F}" type="pres">
      <dgm:prSet presAssocID="{91E4542F-E5C1-0649-8E70-B71D796B7A2B}" presName="theInnerList" presStyleCnt="0"/>
      <dgm:spPr/>
    </dgm:pt>
    <dgm:pt modelId="{576361A2-9C21-E94B-A1A3-52D5EC9C8EEE}" type="pres">
      <dgm:prSet presAssocID="{C172F93B-4668-3A49-9D3B-F2BF139B21BD}" presName="childNode" presStyleLbl="node1" presStyleIdx="5" presStyleCnt="6">
        <dgm:presLayoutVars>
          <dgm:bulletEnabled val="1"/>
        </dgm:presLayoutVars>
      </dgm:prSet>
      <dgm:spPr/>
      <dgm:t>
        <a:bodyPr/>
        <a:lstStyle/>
        <a:p>
          <a:endParaRPr lang="en-IN"/>
        </a:p>
      </dgm:t>
    </dgm:pt>
  </dgm:ptLst>
  <dgm:cxnLst>
    <dgm:cxn modelId="{3E89F363-4A09-0944-8389-DC8CE8E13B42}" type="presOf" srcId="{904A5BE3-DB8A-7549-9CC2-310FAFE11132}" destId="{745A601F-24AF-6E4F-93E4-0D8D8FD379EE}" srcOrd="1" destOrd="0" presId="urn:microsoft.com/office/officeart/2005/8/layout/lProcess2"/>
    <dgm:cxn modelId="{997E3CAF-E409-5D42-946D-D8BE89902DF4}" type="presOf" srcId="{5BD4138D-52F5-5F4E-B016-4F3881361F0F}" destId="{0F5088D2-59EA-5548-80E2-3309C25C7018}" srcOrd="0" destOrd="0" presId="urn:microsoft.com/office/officeart/2005/8/layout/lProcess2"/>
    <dgm:cxn modelId="{97006530-F327-DC48-B7EE-192D8798DFD2}" srcId="{9D6164EB-D7ED-6342-828C-72F9595B3158}" destId="{3CFCB383-DADE-654C-A5D8-12DAA7CEA391}" srcOrd="0" destOrd="0" parTransId="{6C0B8728-05C2-6B48-A1CB-B166843082D8}" sibTransId="{B93E2734-B9A1-4F48-BBFA-BFD72BAC59F1}"/>
    <dgm:cxn modelId="{4716227B-8C11-DD4F-9837-7D4CAAA07FD3}" srcId="{91E4542F-E5C1-0649-8E70-B71D796B7A2B}" destId="{C172F93B-4668-3A49-9D3B-F2BF139B21BD}" srcOrd="0" destOrd="0" parTransId="{B85748EB-A820-C341-9DD2-8CC9B25E11E6}" sibTransId="{F8409F2A-4A81-EF4F-8F1D-1274D53A6653}"/>
    <dgm:cxn modelId="{CF558F8C-B2CE-394C-BA09-2E0F77B1D01F}" type="presOf" srcId="{9D6164EB-D7ED-6342-828C-72F9595B3158}" destId="{A3171A3C-0FA2-2543-A906-3C1DB000AC32}" srcOrd="1" destOrd="0" presId="urn:microsoft.com/office/officeart/2005/8/layout/lProcess2"/>
    <dgm:cxn modelId="{B60F23C5-99FD-CB40-91DC-8AC25715A6F7}" srcId="{904A5BE3-DB8A-7549-9CC2-310FAFE11132}" destId="{6968C39E-8CBE-6F4B-A267-2F71EF660F35}" srcOrd="0" destOrd="0" parTransId="{2022CBCC-3913-4348-9C1E-6A46DAC4BA56}" sibTransId="{E2799859-51C8-EA4D-BF1A-E78D234B0EDC}"/>
    <dgm:cxn modelId="{8940A0C4-A828-D94A-8F0D-53A7C9A2FD57}" type="presOf" srcId="{6968C39E-8CBE-6F4B-A267-2F71EF660F35}" destId="{2F7DD57D-E033-D345-BE20-DA5ED5C15AE0}" srcOrd="0" destOrd="0" presId="urn:microsoft.com/office/officeart/2005/8/layout/lProcess2"/>
    <dgm:cxn modelId="{E98738F1-530E-1245-B2B0-495038409200}" type="presOf" srcId="{3CFCB383-DADE-654C-A5D8-12DAA7CEA391}" destId="{8BCCC83A-2845-2C41-8726-C6420FB0B836}" srcOrd="0" destOrd="0" presId="urn:microsoft.com/office/officeart/2005/8/layout/lProcess2"/>
    <dgm:cxn modelId="{C49C9184-12A5-0C43-A7BF-89E8940431B8}" type="presOf" srcId="{9D6164EB-D7ED-6342-828C-72F9595B3158}" destId="{781D7F12-172F-E746-B25A-8095484E1922}" srcOrd="0" destOrd="0" presId="urn:microsoft.com/office/officeart/2005/8/layout/lProcess2"/>
    <dgm:cxn modelId="{4D54641C-054A-DD4E-A899-E478C463F6B7}" srcId="{904A5BE3-DB8A-7549-9CC2-310FAFE11132}" destId="{22CAFFD2-A545-8943-A373-6548DFFDE1AF}" srcOrd="3" destOrd="0" parTransId="{E6C3AB4A-5995-8248-B3E1-61E10E460B61}" sibTransId="{94B4FD3F-80C2-244D-92A9-E97C66F5D555}"/>
    <dgm:cxn modelId="{B328573C-C93D-4740-A8EF-47F1C3E7A7FF}" type="presOf" srcId="{91E4542F-E5C1-0649-8E70-B71D796B7A2B}" destId="{18147555-F082-0E40-924F-5E712089BBAA}" srcOrd="0" destOrd="0" presId="urn:microsoft.com/office/officeart/2005/8/layout/lProcess2"/>
    <dgm:cxn modelId="{79E65FAE-C740-F74D-9B8C-94DE83B9FCD4}" type="presOf" srcId="{91E4542F-E5C1-0649-8E70-B71D796B7A2B}" destId="{F146A149-58B7-B849-867F-36C53A648485}" srcOrd="1" destOrd="0" presId="urn:microsoft.com/office/officeart/2005/8/layout/lProcess2"/>
    <dgm:cxn modelId="{E83AA030-C1F5-B449-AF38-F373D8046949}" type="presOf" srcId="{C172F93B-4668-3A49-9D3B-F2BF139B21BD}" destId="{576361A2-9C21-E94B-A1A3-52D5EC9C8EEE}" srcOrd="0" destOrd="0" presId="urn:microsoft.com/office/officeart/2005/8/layout/lProcess2"/>
    <dgm:cxn modelId="{BF8A4615-D412-F449-9246-13C0399FC50C}" type="presOf" srcId="{22CAFFD2-A545-8943-A373-6548DFFDE1AF}" destId="{A9F685CA-EF48-034D-871D-D72673837C72}" srcOrd="0" destOrd="0" presId="urn:microsoft.com/office/officeart/2005/8/layout/lProcess2"/>
    <dgm:cxn modelId="{90D1CF34-5209-BC4C-881B-779559F6F3A2}" type="presOf" srcId="{94D15ACF-09FA-FB4F-8F7D-E6FF59A36FF0}" destId="{6CD21563-8118-D247-A96E-8F9704B9B448}" srcOrd="0" destOrd="0" presId="urn:microsoft.com/office/officeart/2005/8/layout/lProcess2"/>
    <dgm:cxn modelId="{52DB8D8B-9E19-0C4E-94BD-61EA99D0CB91}" type="presOf" srcId="{904A5BE3-DB8A-7549-9CC2-310FAFE11132}" destId="{3D24085E-7D27-8342-B893-64784A838C69}" srcOrd="0" destOrd="0" presId="urn:microsoft.com/office/officeart/2005/8/layout/lProcess2"/>
    <dgm:cxn modelId="{BC1C011A-618E-C347-A32B-EBD3F58913B1}" srcId="{94D15ACF-09FA-FB4F-8F7D-E6FF59A36FF0}" destId="{9D6164EB-D7ED-6342-828C-72F9595B3158}" srcOrd="0" destOrd="0" parTransId="{59651BEE-D58E-054B-A1CF-9C3A0B207B8F}" sibTransId="{877112CD-AC6C-9A4A-B224-5D5E685ECFFB}"/>
    <dgm:cxn modelId="{806289DC-6E9A-4441-8974-F8743D4D762B}" srcId="{94D15ACF-09FA-FB4F-8F7D-E6FF59A36FF0}" destId="{91E4542F-E5C1-0649-8E70-B71D796B7A2B}" srcOrd="2" destOrd="0" parTransId="{2A101C32-2EC1-EF4E-90E9-54677E10D7F9}" sibTransId="{15E68A15-86DA-004D-9DCE-0AEAFA603E3F}"/>
    <dgm:cxn modelId="{15D13E5B-4622-5045-A488-5672A9515203}" srcId="{904A5BE3-DB8A-7549-9CC2-310FAFE11132}" destId="{301CF320-3673-1043-8B5A-4A07132E739F}" srcOrd="1" destOrd="0" parTransId="{8FB46D5B-7254-8641-848B-84FC128255EB}" sibTransId="{C35250FA-0517-F74E-B9EE-13A6F0FFF731}"/>
    <dgm:cxn modelId="{E1F81116-6D3C-E14B-8A31-FD2D2E97CF65}" srcId="{94D15ACF-09FA-FB4F-8F7D-E6FF59A36FF0}" destId="{904A5BE3-DB8A-7549-9CC2-310FAFE11132}" srcOrd="1" destOrd="0" parTransId="{82CC6848-EC8B-7944-B3CD-A6B597BBBF07}" sibTransId="{411CDA91-8665-B646-B445-BE6BBB2B0C99}"/>
    <dgm:cxn modelId="{9FF1BE36-6455-5245-A347-3045CD675675}" srcId="{904A5BE3-DB8A-7549-9CC2-310FAFE11132}" destId="{5BD4138D-52F5-5F4E-B016-4F3881361F0F}" srcOrd="2" destOrd="0" parTransId="{29BECC1D-8FA0-534D-B146-390353AF5F2F}" sibTransId="{AA7A2892-810E-2C43-B347-40EA915C4947}"/>
    <dgm:cxn modelId="{5331FBD9-3869-2649-8D85-F6B6DF229569}" type="presOf" srcId="{301CF320-3673-1043-8B5A-4A07132E739F}" destId="{32502699-8027-A547-B5B5-7795C0A9D368}" srcOrd="0" destOrd="0" presId="urn:microsoft.com/office/officeart/2005/8/layout/lProcess2"/>
    <dgm:cxn modelId="{CDF71098-A306-9E47-AEE1-F5F6FCB5BBEA}" type="presParOf" srcId="{6CD21563-8118-D247-A96E-8F9704B9B448}" destId="{01D54488-2DA7-924E-9F9E-8AADB3605EDE}" srcOrd="0" destOrd="0" presId="urn:microsoft.com/office/officeart/2005/8/layout/lProcess2"/>
    <dgm:cxn modelId="{941E257C-8A30-2645-BBCE-FA2C14506E6C}" type="presParOf" srcId="{01D54488-2DA7-924E-9F9E-8AADB3605EDE}" destId="{781D7F12-172F-E746-B25A-8095484E1922}" srcOrd="0" destOrd="0" presId="urn:microsoft.com/office/officeart/2005/8/layout/lProcess2"/>
    <dgm:cxn modelId="{09134FAD-42E9-C047-BF85-3E49FB67903E}" type="presParOf" srcId="{01D54488-2DA7-924E-9F9E-8AADB3605EDE}" destId="{A3171A3C-0FA2-2543-A906-3C1DB000AC32}" srcOrd="1" destOrd="0" presId="urn:microsoft.com/office/officeart/2005/8/layout/lProcess2"/>
    <dgm:cxn modelId="{5C9F83B7-B40B-524F-ABE6-E52761EA9A34}" type="presParOf" srcId="{01D54488-2DA7-924E-9F9E-8AADB3605EDE}" destId="{C6EC61DE-CBAE-B84D-97AE-F89BCE11BAEA}" srcOrd="2" destOrd="0" presId="urn:microsoft.com/office/officeart/2005/8/layout/lProcess2"/>
    <dgm:cxn modelId="{47BF180E-E9C8-5541-8799-B83A1891AAEF}" type="presParOf" srcId="{C6EC61DE-CBAE-B84D-97AE-F89BCE11BAEA}" destId="{943C00A8-9744-C64A-8078-47EB4A14E430}" srcOrd="0" destOrd="0" presId="urn:microsoft.com/office/officeart/2005/8/layout/lProcess2"/>
    <dgm:cxn modelId="{3AB5AA81-7194-6B43-8927-BF0591484A13}" type="presParOf" srcId="{943C00A8-9744-C64A-8078-47EB4A14E430}" destId="{8BCCC83A-2845-2C41-8726-C6420FB0B836}" srcOrd="0" destOrd="0" presId="urn:microsoft.com/office/officeart/2005/8/layout/lProcess2"/>
    <dgm:cxn modelId="{42E73263-660E-1743-99FF-DF98477B8006}" type="presParOf" srcId="{6CD21563-8118-D247-A96E-8F9704B9B448}" destId="{67C510D9-B12E-DF47-8115-6FE2852B4C1F}" srcOrd="1" destOrd="0" presId="urn:microsoft.com/office/officeart/2005/8/layout/lProcess2"/>
    <dgm:cxn modelId="{3E51949D-C874-8042-9876-30B3EA1ADDEE}" type="presParOf" srcId="{6CD21563-8118-D247-A96E-8F9704B9B448}" destId="{4BDE371D-9DCC-7445-91E2-A830722308F5}" srcOrd="2" destOrd="0" presId="urn:microsoft.com/office/officeart/2005/8/layout/lProcess2"/>
    <dgm:cxn modelId="{1F6CBAFF-F589-1542-AC6C-4173AD6781B3}" type="presParOf" srcId="{4BDE371D-9DCC-7445-91E2-A830722308F5}" destId="{3D24085E-7D27-8342-B893-64784A838C69}" srcOrd="0" destOrd="0" presId="urn:microsoft.com/office/officeart/2005/8/layout/lProcess2"/>
    <dgm:cxn modelId="{E2F26E3F-8B9B-4540-99FC-5D9579FE2F75}" type="presParOf" srcId="{4BDE371D-9DCC-7445-91E2-A830722308F5}" destId="{745A601F-24AF-6E4F-93E4-0D8D8FD379EE}" srcOrd="1" destOrd="0" presId="urn:microsoft.com/office/officeart/2005/8/layout/lProcess2"/>
    <dgm:cxn modelId="{CA999D5D-3593-884A-AE19-0409301C1F33}" type="presParOf" srcId="{4BDE371D-9DCC-7445-91E2-A830722308F5}" destId="{C716BE32-1BEB-2B49-A78D-07A7A1A28029}" srcOrd="2" destOrd="0" presId="urn:microsoft.com/office/officeart/2005/8/layout/lProcess2"/>
    <dgm:cxn modelId="{52B28B29-A0C1-3F4F-AD11-A418FEBB2776}" type="presParOf" srcId="{C716BE32-1BEB-2B49-A78D-07A7A1A28029}" destId="{328C5B30-C641-074C-AA92-73CE3C30529B}" srcOrd="0" destOrd="0" presId="urn:microsoft.com/office/officeart/2005/8/layout/lProcess2"/>
    <dgm:cxn modelId="{5D245899-4574-2043-9F34-3CFCB81E7F37}" type="presParOf" srcId="{328C5B30-C641-074C-AA92-73CE3C30529B}" destId="{2F7DD57D-E033-D345-BE20-DA5ED5C15AE0}" srcOrd="0" destOrd="0" presId="urn:microsoft.com/office/officeart/2005/8/layout/lProcess2"/>
    <dgm:cxn modelId="{22185EC7-2AA1-6141-BED8-3E7F84DC46E5}" type="presParOf" srcId="{328C5B30-C641-074C-AA92-73CE3C30529B}" destId="{F0C87B6A-36EA-8548-8F48-388594E74FE3}" srcOrd="1" destOrd="0" presId="urn:microsoft.com/office/officeart/2005/8/layout/lProcess2"/>
    <dgm:cxn modelId="{CE5110BC-99C7-B84A-8130-35ADECDAC8EA}" type="presParOf" srcId="{328C5B30-C641-074C-AA92-73CE3C30529B}" destId="{32502699-8027-A547-B5B5-7795C0A9D368}" srcOrd="2" destOrd="0" presId="urn:microsoft.com/office/officeart/2005/8/layout/lProcess2"/>
    <dgm:cxn modelId="{87C04FC1-2C15-004D-8125-A6A322FB4977}" type="presParOf" srcId="{328C5B30-C641-074C-AA92-73CE3C30529B}" destId="{69DEFAD0-1634-404A-8000-D73D3C9A027F}" srcOrd="3" destOrd="0" presId="urn:microsoft.com/office/officeart/2005/8/layout/lProcess2"/>
    <dgm:cxn modelId="{C320C68C-18A0-A04B-99C6-BB98A5B8BF01}" type="presParOf" srcId="{328C5B30-C641-074C-AA92-73CE3C30529B}" destId="{0F5088D2-59EA-5548-80E2-3309C25C7018}" srcOrd="4" destOrd="0" presId="urn:microsoft.com/office/officeart/2005/8/layout/lProcess2"/>
    <dgm:cxn modelId="{551075C7-7DCD-7D40-80F6-3AF7768DF2D6}" type="presParOf" srcId="{328C5B30-C641-074C-AA92-73CE3C30529B}" destId="{E68A2220-D36D-9E45-9DBA-15CFB247CCCD}" srcOrd="5" destOrd="0" presId="urn:microsoft.com/office/officeart/2005/8/layout/lProcess2"/>
    <dgm:cxn modelId="{26747BFF-EC51-584B-981D-185DDAC72B1B}" type="presParOf" srcId="{328C5B30-C641-074C-AA92-73CE3C30529B}" destId="{A9F685CA-EF48-034D-871D-D72673837C72}" srcOrd="6" destOrd="0" presId="urn:microsoft.com/office/officeart/2005/8/layout/lProcess2"/>
    <dgm:cxn modelId="{1543FAE8-36CA-424A-B0E9-02A60C36AB19}" type="presParOf" srcId="{6CD21563-8118-D247-A96E-8F9704B9B448}" destId="{37E9F736-71FA-9A44-9A4F-17FADA9AE3B3}" srcOrd="3" destOrd="0" presId="urn:microsoft.com/office/officeart/2005/8/layout/lProcess2"/>
    <dgm:cxn modelId="{15C09DF2-B37A-C048-B2DE-608ECE874E3D}" type="presParOf" srcId="{6CD21563-8118-D247-A96E-8F9704B9B448}" destId="{53C796F7-8B20-4744-A32E-380E3199EB4C}" srcOrd="4" destOrd="0" presId="urn:microsoft.com/office/officeart/2005/8/layout/lProcess2"/>
    <dgm:cxn modelId="{ACFE3A61-05FB-644D-A5F2-7AF357BBF682}" type="presParOf" srcId="{53C796F7-8B20-4744-A32E-380E3199EB4C}" destId="{18147555-F082-0E40-924F-5E712089BBAA}" srcOrd="0" destOrd="0" presId="urn:microsoft.com/office/officeart/2005/8/layout/lProcess2"/>
    <dgm:cxn modelId="{4DA849EA-CAFF-814E-8D15-1996B55BED30}" type="presParOf" srcId="{53C796F7-8B20-4744-A32E-380E3199EB4C}" destId="{F146A149-58B7-B849-867F-36C53A648485}" srcOrd="1" destOrd="0" presId="urn:microsoft.com/office/officeart/2005/8/layout/lProcess2"/>
    <dgm:cxn modelId="{6881D5D7-AB89-6040-8F1B-7B8A087D3E48}" type="presParOf" srcId="{53C796F7-8B20-4744-A32E-380E3199EB4C}" destId="{10146D15-6CFE-C64B-906C-7ABFD4A7265E}" srcOrd="2" destOrd="0" presId="urn:microsoft.com/office/officeart/2005/8/layout/lProcess2"/>
    <dgm:cxn modelId="{A3F3D249-BAAC-474A-9FC5-1805EF6D7DEF}" type="presParOf" srcId="{10146D15-6CFE-C64B-906C-7ABFD4A7265E}" destId="{444E1DB8-8EE0-3847-85BB-37E66A69944F}" srcOrd="0" destOrd="0" presId="urn:microsoft.com/office/officeart/2005/8/layout/lProcess2"/>
    <dgm:cxn modelId="{05572609-22AC-4140-B1B5-35E5EC7C2752}" type="presParOf" srcId="{444E1DB8-8EE0-3847-85BB-37E66A69944F}" destId="{576361A2-9C21-E94B-A1A3-52D5EC9C8EE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CCE67F-8DB1-4E40-94AC-EE5A6D777C6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7619E7-CBA2-2243-8374-6D19F65A2E4C}">
      <dgm:prSet custT="1"/>
      <dgm:spPr/>
      <dgm:t>
        <a:bodyPr/>
        <a:lstStyle/>
        <a:p>
          <a:r>
            <a:rPr lang="en-US" sz="2000" b="1" dirty="0">
              <a:solidFill>
                <a:srgbClr val="0000FF"/>
              </a:solidFill>
              <a:effectLst>
                <a:outerShdw blurRad="38100" dist="38100" dir="2700000" algn="tl">
                  <a:srgbClr val="000000">
                    <a:alpha val="43137"/>
                  </a:srgbClr>
                </a:outerShdw>
              </a:effectLst>
            </a:rPr>
            <a:t>Block Cipher</a:t>
          </a:r>
        </a:p>
      </dgm:t>
    </dgm:pt>
    <dgm:pt modelId="{B2686974-9B07-084D-9284-3162383E72A1}" type="parTrans" cxnId="{6A55A77F-C429-0D4D-9F12-26BC8EA05792}">
      <dgm:prSet/>
      <dgm:spPr/>
      <dgm:t>
        <a:bodyPr/>
        <a:lstStyle/>
        <a:p>
          <a:endParaRPr lang="en-US"/>
        </a:p>
      </dgm:t>
    </dgm:pt>
    <dgm:pt modelId="{50AE24B3-1916-2B4F-8D77-598476DA2E84}" type="sibTrans" cxnId="{6A55A77F-C429-0D4D-9F12-26BC8EA05792}">
      <dgm:prSet/>
      <dgm:spPr/>
      <dgm:t>
        <a:bodyPr/>
        <a:lstStyle/>
        <a:p>
          <a:endParaRPr lang="en-US"/>
        </a:p>
      </dgm:t>
    </dgm:pt>
    <dgm:pt modelId="{AA438D01-5622-EB4A-83E9-112C44396E6F}">
      <dgm:prSet custT="1"/>
      <dgm:spPr/>
      <dgm:t>
        <a:bodyPr/>
        <a:lstStyle/>
        <a:p>
          <a:r>
            <a:rPr lang="en-US" sz="1800" dirty="0"/>
            <a:t>Processes the input one block of elements at a time</a:t>
          </a:r>
        </a:p>
      </dgm:t>
    </dgm:pt>
    <dgm:pt modelId="{91D55F56-C06F-9941-AE2F-7D3973533531}" type="parTrans" cxnId="{41FB2C55-7C78-B142-AA1D-22BC6A0CE61F}">
      <dgm:prSet/>
      <dgm:spPr/>
      <dgm:t>
        <a:bodyPr/>
        <a:lstStyle/>
        <a:p>
          <a:endParaRPr lang="en-US"/>
        </a:p>
      </dgm:t>
    </dgm:pt>
    <dgm:pt modelId="{2DCA53C8-7768-164E-88EE-560BBAF09B5B}" type="sibTrans" cxnId="{41FB2C55-7C78-B142-AA1D-22BC6A0CE61F}">
      <dgm:prSet/>
      <dgm:spPr/>
      <dgm:t>
        <a:bodyPr/>
        <a:lstStyle/>
        <a:p>
          <a:endParaRPr lang="en-US"/>
        </a:p>
      </dgm:t>
    </dgm:pt>
    <dgm:pt modelId="{B8E05236-2378-5B48-8C79-EADF58DE9CFD}">
      <dgm:prSet custT="1"/>
      <dgm:spPr/>
      <dgm:t>
        <a:bodyPr/>
        <a:lstStyle/>
        <a:p>
          <a:r>
            <a:rPr lang="en-US" sz="1800" dirty="0"/>
            <a:t>Produces an output block for each input block</a:t>
          </a:r>
        </a:p>
      </dgm:t>
    </dgm:pt>
    <dgm:pt modelId="{7104CB8C-41AA-624A-B42E-B626E8E99D6D}" type="parTrans" cxnId="{E3825432-21F8-AE47-B8B9-E0441C6BE69F}">
      <dgm:prSet/>
      <dgm:spPr/>
      <dgm:t>
        <a:bodyPr/>
        <a:lstStyle/>
        <a:p>
          <a:endParaRPr lang="en-US"/>
        </a:p>
      </dgm:t>
    </dgm:pt>
    <dgm:pt modelId="{425A5DAF-ED48-CF4C-B534-ADCB8F1F70F3}" type="sibTrans" cxnId="{E3825432-21F8-AE47-B8B9-E0441C6BE69F}">
      <dgm:prSet/>
      <dgm:spPr/>
      <dgm:t>
        <a:bodyPr/>
        <a:lstStyle/>
        <a:p>
          <a:endParaRPr lang="en-US"/>
        </a:p>
      </dgm:t>
    </dgm:pt>
    <dgm:pt modelId="{77412DC5-DE60-C242-AB72-782CD5818090}">
      <dgm:prSet custT="1"/>
      <dgm:spPr/>
      <dgm:t>
        <a:bodyPr/>
        <a:lstStyle/>
        <a:p>
          <a:r>
            <a:rPr lang="en-US" sz="1800" dirty="0"/>
            <a:t>Can reuse keys</a:t>
          </a:r>
        </a:p>
      </dgm:t>
    </dgm:pt>
    <dgm:pt modelId="{204CE34E-694E-B445-9A13-0FED24D91770}" type="parTrans" cxnId="{8A0D62AA-8484-E24B-BEF7-78F1B860D326}">
      <dgm:prSet/>
      <dgm:spPr/>
      <dgm:t>
        <a:bodyPr/>
        <a:lstStyle/>
        <a:p>
          <a:endParaRPr lang="en-US"/>
        </a:p>
      </dgm:t>
    </dgm:pt>
    <dgm:pt modelId="{1B222651-8C35-524D-A629-59A8F5F4AA4A}" type="sibTrans" cxnId="{8A0D62AA-8484-E24B-BEF7-78F1B860D326}">
      <dgm:prSet/>
      <dgm:spPr/>
      <dgm:t>
        <a:bodyPr/>
        <a:lstStyle/>
        <a:p>
          <a:endParaRPr lang="en-US"/>
        </a:p>
      </dgm:t>
    </dgm:pt>
    <dgm:pt modelId="{E7079069-E772-EF4F-9C77-B1E7B043F7E6}">
      <dgm:prSet custT="1"/>
      <dgm:spPr/>
      <dgm:t>
        <a:bodyPr/>
        <a:lstStyle/>
        <a:p>
          <a:r>
            <a:rPr lang="en-US" sz="1800" dirty="0"/>
            <a:t>More common</a:t>
          </a:r>
        </a:p>
      </dgm:t>
    </dgm:pt>
    <dgm:pt modelId="{660144F7-BAC9-C644-9C0A-7705DDDFB2A4}" type="parTrans" cxnId="{1767A36A-96AD-3A4F-A204-B74E0CCE228C}">
      <dgm:prSet/>
      <dgm:spPr/>
      <dgm:t>
        <a:bodyPr/>
        <a:lstStyle/>
        <a:p>
          <a:endParaRPr lang="en-US"/>
        </a:p>
      </dgm:t>
    </dgm:pt>
    <dgm:pt modelId="{C55DD3D4-CCC3-6645-A3A2-F6E58E6909E0}" type="sibTrans" cxnId="{1767A36A-96AD-3A4F-A204-B74E0CCE228C}">
      <dgm:prSet/>
      <dgm:spPr/>
      <dgm:t>
        <a:bodyPr/>
        <a:lstStyle/>
        <a:p>
          <a:endParaRPr lang="en-US"/>
        </a:p>
      </dgm:t>
    </dgm:pt>
    <dgm:pt modelId="{7C5130F5-2623-7B4D-B064-6A321151D8DC}">
      <dgm:prSet custT="1"/>
      <dgm:spPr/>
      <dgm:t>
        <a:bodyPr/>
        <a:lstStyle/>
        <a:p>
          <a:r>
            <a:rPr lang="en-US" sz="2000" b="1" dirty="0">
              <a:solidFill>
                <a:srgbClr val="0000FF"/>
              </a:solidFill>
              <a:effectLst>
                <a:outerShdw blurRad="38100" dist="38100" dir="2700000" algn="tl">
                  <a:srgbClr val="000000">
                    <a:alpha val="43137"/>
                  </a:srgbClr>
                </a:outerShdw>
              </a:effectLst>
            </a:rPr>
            <a:t>Stream Cipher</a:t>
          </a:r>
        </a:p>
      </dgm:t>
    </dgm:pt>
    <dgm:pt modelId="{C856D73D-20A4-0F42-8C31-23D66F850B27}" type="parTrans" cxnId="{C3221D56-EDA6-D643-8113-9CD967B13526}">
      <dgm:prSet/>
      <dgm:spPr/>
      <dgm:t>
        <a:bodyPr/>
        <a:lstStyle/>
        <a:p>
          <a:endParaRPr lang="en-US"/>
        </a:p>
      </dgm:t>
    </dgm:pt>
    <dgm:pt modelId="{970C6670-09A2-EA44-A6CA-58767FEAB60D}" type="sibTrans" cxnId="{C3221D56-EDA6-D643-8113-9CD967B13526}">
      <dgm:prSet/>
      <dgm:spPr/>
      <dgm:t>
        <a:bodyPr/>
        <a:lstStyle/>
        <a:p>
          <a:endParaRPr lang="en-US"/>
        </a:p>
      </dgm:t>
    </dgm:pt>
    <dgm:pt modelId="{463FF73A-063D-5B4E-89E0-0876D93FA45F}">
      <dgm:prSet custT="1"/>
      <dgm:spPr/>
      <dgm:t>
        <a:bodyPr/>
        <a:lstStyle/>
        <a:p>
          <a:r>
            <a:rPr lang="en-US" sz="1800" dirty="0"/>
            <a:t>Processes the input elements continuously</a:t>
          </a:r>
        </a:p>
      </dgm:t>
    </dgm:pt>
    <dgm:pt modelId="{2AFBE181-4D82-4049-A3BE-F259B5DD7BC0}" type="parTrans" cxnId="{0BD88234-0CFD-8A47-9697-69563B613A7C}">
      <dgm:prSet/>
      <dgm:spPr/>
      <dgm:t>
        <a:bodyPr/>
        <a:lstStyle/>
        <a:p>
          <a:endParaRPr lang="en-US"/>
        </a:p>
      </dgm:t>
    </dgm:pt>
    <dgm:pt modelId="{33616064-699C-FD44-8673-4DD4A8249F72}" type="sibTrans" cxnId="{0BD88234-0CFD-8A47-9697-69563B613A7C}">
      <dgm:prSet/>
      <dgm:spPr/>
      <dgm:t>
        <a:bodyPr/>
        <a:lstStyle/>
        <a:p>
          <a:endParaRPr lang="en-US"/>
        </a:p>
      </dgm:t>
    </dgm:pt>
    <dgm:pt modelId="{0FACDD0F-8549-9340-B902-491178B29EA1}">
      <dgm:prSet custT="1"/>
      <dgm:spPr/>
      <dgm:t>
        <a:bodyPr/>
        <a:lstStyle/>
        <a:p>
          <a:r>
            <a:rPr lang="en-US" sz="1800" dirty="0"/>
            <a:t>Produces output one element at a time</a:t>
          </a:r>
        </a:p>
      </dgm:t>
    </dgm:pt>
    <dgm:pt modelId="{A6AF0DD4-8188-EE4E-A092-8507BE0042FD}" type="parTrans" cxnId="{63851ADA-8D6D-0A46-A87E-8CEEB987F019}">
      <dgm:prSet/>
      <dgm:spPr/>
      <dgm:t>
        <a:bodyPr/>
        <a:lstStyle/>
        <a:p>
          <a:endParaRPr lang="en-US"/>
        </a:p>
      </dgm:t>
    </dgm:pt>
    <dgm:pt modelId="{7A54E453-4B89-594A-858B-429081116503}" type="sibTrans" cxnId="{63851ADA-8D6D-0A46-A87E-8CEEB987F019}">
      <dgm:prSet/>
      <dgm:spPr/>
      <dgm:t>
        <a:bodyPr/>
        <a:lstStyle/>
        <a:p>
          <a:endParaRPr lang="en-US"/>
        </a:p>
      </dgm:t>
    </dgm:pt>
    <dgm:pt modelId="{1C0DB200-A55C-6D40-B316-F045503C1635}">
      <dgm:prSet custT="1"/>
      <dgm:spPr/>
      <dgm:t>
        <a:bodyPr/>
        <a:lstStyle/>
        <a:p>
          <a:r>
            <a:rPr lang="en-US" sz="1800" dirty="0"/>
            <a:t>Primary advantage is that they are almost always faster and use far less code</a:t>
          </a:r>
        </a:p>
      </dgm:t>
    </dgm:pt>
    <dgm:pt modelId="{B22FE74D-A3E0-FC4B-A9DB-2C72FF21BAC5}" type="parTrans" cxnId="{77A3E82B-0054-E848-8AAD-6645C79EBF7E}">
      <dgm:prSet/>
      <dgm:spPr/>
      <dgm:t>
        <a:bodyPr/>
        <a:lstStyle/>
        <a:p>
          <a:endParaRPr lang="en-US"/>
        </a:p>
      </dgm:t>
    </dgm:pt>
    <dgm:pt modelId="{8764260A-DD97-A849-A115-1852886EA6EA}" type="sibTrans" cxnId="{77A3E82B-0054-E848-8AAD-6645C79EBF7E}">
      <dgm:prSet/>
      <dgm:spPr/>
      <dgm:t>
        <a:bodyPr/>
        <a:lstStyle/>
        <a:p>
          <a:endParaRPr lang="en-US"/>
        </a:p>
      </dgm:t>
    </dgm:pt>
    <dgm:pt modelId="{A9F5D9F8-5C34-D34E-9105-AD3767893546}">
      <dgm:prSet custT="1"/>
      <dgm:spPr/>
      <dgm:t>
        <a:bodyPr/>
        <a:lstStyle/>
        <a:p>
          <a:r>
            <a:rPr lang="en-US" sz="1800" dirty="0"/>
            <a:t>Encrypts plaintext one byte at a time</a:t>
          </a:r>
        </a:p>
      </dgm:t>
    </dgm:pt>
    <dgm:pt modelId="{1C412B15-0140-A646-9E0C-06D173B23765}" type="parTrans" cxnId="{17D80330-CCFD-3D4D-87FA-851A38849793}">
      <dgm:prSet/>
      <dgm:spPr/>
      <dgm:t>
        <a:bodyPr/>
        <a:lstStyle/>
        <a:p>
          <a:endParaRPr lang="en-US"/>
        </a:p>
      </dgm:t>
    </dgm:pt>
    <dgm:pt modelId="{CD0499F7-0DEC-674A-83D3-22BB5A97D8C4}" type="sibTrans" cxnId="{17D80330-CCFD-3D4D-87FA-851A38849793}">
      <dgm:prSet/>
      <dgm:spPr/>
      <dgm:t>
        <a:bodyPr/>
        <a:lstStyle/>
        <a:p>
          <a:endParaRPr lang="en-US"/>
        </a:p>
      </dgm:t>
    </dgm:pt>
    <dgm:pt modelId="{F3F48BE8-1A70-4548-BA50-6AB076E8BCDC}">
      <dgm:prSet custT="1"/>
      <dgm:spPr/>
      <dgm:t>
        <a:bodyPr/>
        <a:lstStyle/>
        <a:p>
          <a:r>
            <a:rPr lang="en-US" sz="1800" dirty="0"/>
            <a:t>Pseudorandom stream is one that is unpredictable without knowledge of the input key</a:t>
          </a:r>
        </a:p>
      </dgm:t>
    </dgm:pt>
    <dgm:pt modelId="{AA4E3655-08B1-3446-8F00-F6D692D95E8C}" type="parTrans" cxnId="{7FD0176B-4C8F-1F42-B5D5-99C79671A350}">
      <dgm:prSet/>
      <dgm:spPr/>
      <dgm:t>
        <a:bodyPr/>
        <a:lstStyle/>
        <a:p>
          <a:endParaRPr lang="en-US"/>
        </a:p>
      </dgm:t>
    </dgm:pt>
    <dgm:pt modelId="{E7E531E1-929C-2A42-8F50-4024D5D02956}" type="sibTrans" cxnId="{7FD0176B-4C8F-1F42-B5D5-99C79671A350}">
      <dgm:prSet/>
      <dgm:spPr/>
      <dgm:t>
        <a:bodyPr/>
        <a:lstStyle/>
        <a:p>
          <a:endParaRPr lang="en-US"/>
        </a:p>
      </dgm:t>
    </dgm:pt>
    <dgm:pt modelId="{AF51E16C-F818-49E8-9485-111218AB047F}">
      <dgm:prSet custT="1"/>
      <dgm:spPr/>
      <dgm:t>
        <a:bodyPr/>
        <a:lstStyle/>
        <a:p>
          <a:r>
            <a:rPr lang="en-US" sz="1800" b="0" i="0" dirty="0"/>
            <a:t>Stream ciphers are vulnerable to attack if the same key is used twice or more.</a:t>
          </a:r>
          <a:endParaRPr lang="en-US" sz="1800" dirty="0"/>
        </a:p>
      </dgm:t>
    </dgm:pt>
    <dgm:pt modelId="{CB3A2E91-657B-402B-8F2B-E66F3E8E671B}" type="parTrans" cxnId="{DF53C4A1-C652-486B-8910-BCDD265FF054}">
      <dgm:prSet/>
      <dgm:spPr/>
      <dgm:t>
        <a:bodyPr/>
        <a:lstStyle/>
        <a:p>
          <a:endParaRPr lang="en-US"/>
        </a:p>
      </dgm:t>
    </dgm:pt>
    <dgm:pt modelId="{D2A55F17-F53D-4331-9E16-C52EFC0465B6}" type="sibTrans" cxnId="{DF53C4A1-C652-486B-8910-BCDD265FF054}">
      <dgm:prSet/>
      <dgm:spPr/>
      <dgm:t>
        <a:bodyPr/>
        <a:lstStyle/>
        <a:p>
          <a:endParaRPr lang="en-US"/>
        </a:p>
      </dgm:t>
    </dgm:pt>
    <dgm:pt modelId="{EC314881-2384-A144-BA8C-DF1B6F604ACB}" type="pres">
      <dgm:prSet presAssocID="{0DCCE67F-8DB1-4E40-94AC-EE5A6D777C69}" presName="linear" presStyleCnt="0">
        <dgm:presLayoutVars>
          <dgm:dir/>
          <dgm:animLvl val="lvl"/>
          <dgm:resizeHandles val="exact"/>
        </dgm:presLayoutVars>
      </dgm:prSet>
      <dgm:spPr/>
      <dgm:t>
        <a:bodyPr/>
        <a:lstStyle/>
        <a:p>
          <a:endParaRPr lang="en-IN"/>
        </a:p>
      </dgm:t>
    </dgm:pt>
    <dgm:pt modelId="{660E9ADF-B46D-8941-88EF-30561659F258}" type="pres">
      <dgm:prSet presAssocID="{587619E7-CBA2-2243-8374-6D19F65A2E4C}" presName="parentLin" presStyleCnt="0"/>
      <dgm:spPr/>
    </dgm:pt>
    <dgm:pt modelId="{C2965011-AB65-384F-AF9D-74BA3282A275}" type="pres">
      <dgm:prSet presAssocID="{587619E7-CBA2-2243-8374-6D19F65A2E4C}" presName="parentLeftMargin" presStyleLbl="node1" presStyleIdx="0" presStyleCnt="2"/>
      <dgm:spPr/>
      <dgm:t>
        <a:bodyPr/>
        <a:lstStyle/>
        <a:p>
          <a:endParaRPr lang="en-IN"/>
        </a:p>
      </dgm:t>
    </dgm:pt>
    <dgm:pt modelId="{079F0438-4146-1C44-B03D-FC56A77BC902}" type="pres">
      <dgm:prSet presAssocID="{587619E7-CBA2-2243-8374-6D19F65A2E4C}" presName="parentText" presStyleLbl="node1" presStyleIdx="0" presStyleCnt="2" custScaleX="43769" custScaleY="121951" custLinFactX="78419" custLinFactNeighborX="100000" custLinFactNeighborY="-24568">
        <dgm:presLayoutVars>
          <dgm:chMax val="0"/>
          <dgm:bulletEnabled val="1"/>
        </dgm:presLayoutVars>
      </dgm:prSet>
      <dgm:spPr/>
      <dgm:t>
        <a:bodyPr/>
        <a:lstStyle/>
        <a:p>
          <a:endParaRPr lang="en-IN"/>
        </a:p>
      </dgm:t>
    </dgm:pt>
    <dgm:pt modelId="{DC28D010-1D1D-F14C-89D3-ABE47A5DBBD2}" type="pres">
      <dgm:prSet presAssocID="{587619E7-CBA2-2243-8374-6D19F65A2E4C}" presName="negativeSpace" presStyleCnt="0"/>
      <dgm:spPr/>
    </dgm:pt>
    <dgm:pt modelId="{9DA0C844-4653-3B4A-877A-42D10E7D552F}" type="pres">
      <dgm:prSet presAssocID="{587619E7-CBA2-2243-8374-6D19F65A2E4C}" presName="childText" presStyleLbl="conFgAcc1" presStyleIdx="0" presStyleCnt="2">
        <dgm:presLayoutVars>
          <dgm:bulletEnabled val="1"/>
        </dgm:presLayoutVars>
      </dgm:prSet>
      <dgm:spPr/>
      <dgm:t>
        <a:bodyPr/>
        <a:lstStyle/>
        <a:p>
          <a:endParaRPr lang="en-IN"/>
        </a:p>
      </dgm:t>
    </dgm:pt>
    <dgm:pt modelId="{7E3ADE7E-40E4-C64D-BE0C-4913CCDDAB20}" type="pres">
      <dgm:prSet presAssocID="{50AE24B3-1916-2B4F-8D77-598476DA2E84}" presName="spaceBetweenRectangles" presStyleCnt="0"/>
      <dgm:spPr/>
    </dgm:pt>
    <dgm:pt modelId="{66D8A165-4E1A-2C49-8B98-40CC6644B741}" type="pres">
      <dgm:prSet presAssocID="{7C5130F5-2623-7B4D-B064-6A321151D8DC}" presName="parentLin" presStyleCnt="0"/>
      <dgm:spPr/>
    </dgm:pt>
    <dgm:pt modelId="{C8D69397-E8AE-F84B-92EF-2C48DFBA2611}" type="pres">
      <dgm:prSet presAssocID="{7C5130F5-2623-7B4D-B064-6A321151D8DC}" presName="parentLeftMargin" presStyleLbl="node1" presStyleIdx="0" presStyleCnt="2"/>
      <dgm:spPr/>
      <dgm:t>
        <a:bodyPr/>
        <a:lstStyle/>
        <a:p>
          <a:endParaRPr lang="en-IN"/>
        </a:p>
      </dgm:t>
    </dgm:pt>
    <dgm:pt modelId="{C08EB4B2-2F49-7346-B3F8-4571FBD25FDB}" type="pres">
      <dgm:prSet presAssocID="{7C5130F5-2623-7B4D-B064-6A321151D8DC}" presName="parentText" presStyleLbl="node1" presStyleIdx="1" presStyleCnt="2" custScaleX="48937" custScaleY="121951" custLinFactNeighborX="27660" custLinFactNeighborY="6247">
        <dgm:presLayoutVars>
          <dgm:chMax val="0"/>
          <dgm:bulletEnabled val="1"/>
        </dgm:presLayoutVars>
      </dgm:prSet>
      <dgm:spPr/>
      <dgm:t>
        <a:bodyPr/>
        <a:lstStyle/>
        <a:p>
          <a:endParaRPr lang="en-IN"/>
        </a:p>
      </dgm:t>
    </dgm:pt>
    <dgm:pt modelId="{77D54539-AAA7-204C-924D-C1DFAC565B48}" type="pres">
      <dgm:prSet presAssocID="{7C5130F5-2623-7B4D-B064-6A321151D8DC}" presName="negativeSpace" presStyleCnt="0"/>
      <dgm:spPr/>
    </dgm:pt>
    <dgm:pt modelId="{50C2B052-D272-0C4B-BC34-52ECD042C19E}" type="pres">
      <dgm:prSet presAssocID="{7C5130F5-2623-7B4D-B064-6A321151D8DC}" presName="childText" presStyleLbl="conFgAcc1" presStyleIdx="1" presStyleCnt="2" custLinFactNeighborX="1064" custLinFactNeighborY="42570">
        <dgm:presLayoutVars>
          <dgm:bulletEnabled val="1"/>
        </dgm:presLayoutVars>
      </dgm:prSet>
      <dgm:spPr/>
      <dgm:t>
        <a:bodyPr/>
        <a:lstStyle/>
        <a:p>
          <a:endParaRPr lang="en-IN"/>
        </a:p>
      </dgm:t>
    </dgm:pt>
  </dgm:ptLst>
  <dgm:cxnLst>
    <dgm:cxn modelId="{75F8E48E-10D9-404F-A98A-561FB58340AB}" type="presOf" srcId="{1C0DB200-A55C-6D40-B316-F045503C1635}" destId="{50C2B052-D272-0C4B-BC34-52ECD042C19E}" srcOrd="0" destOrd="2" presId="urn:microsoft.com/office/officeart/2005/8/layout/list1"/>
    <dgm:cxn modelId="{9DF3C77E-A9EC-5640-995C-23514458B935}" type="presOf" srcId="{463FF73A-063D-5B4E-89E0-0876D93FA45F}" destId="{50C2B052-D272-0C4B-BC34-52ECD042C19E}" srcOrd="0" destOrd="0" presId="urn:microsoft.com/office/officeart/2005/8/layout/list1"/>
    <dgm:cxn modelId="{0A38F484-84AD-164D-98DC-A66B5583D409}" type="presOf" srcId="{A9F5D9F8-5C34-D34E-9105-AD3767893546}" destId="{50C2B052-D272-0C4B-BC34-52ECD042C19E}" srcOrd="0" destOrd="3" presId="urn:microsoft.com/office/officeart/2005/8/layout/list1"/>
    <dgm:cxn modelId="{CF6FA177-F5E5-AC4D-9A40-A92CEEAEB304}" type="presOf" srcId="{F3F48BE8-1A70-4548-BA50-6AB076E8BCDC}" destId="{50C2B052-D272-0C4B-BC34-52ECD042C19E}" srcOrd="0" destOrd="4" presId="urn:microsoft.com/office/officeart/2005/8/layout/list1"/>
    <dgm:cxn modelId="{64679F17-3A31-7E4D-A4C1-0B66877585EF}" type="presOf" srcId="{E7079069-E772-EF4F-9C77-B1E7B043F7E6}" destId="{9DA0C844-4653-3B4A-877A-42D10E7D552F}" srcOrd="0" destOrd="3" presId="urn:microsoft.com/office/officeart/2005/8/layout/list1"/>
    <dgm:cxn modelId="{E3825432-21F8-AE47-B8B9-E0441C6BE69F}" srcId="{587619E7-CBA2-2243-8374-6D19F65A2E4C}" destId="{B8E05236-2378-5B48-8C79-EADF58DE9CFD}" srcOrd="1" destOrd="0" parTransId="{7104CB8C-41AA-624A-B42E-B626E8E99D6D}" sibTransId="{425A5DAF-ED48-CF4C-B534-ADCB8F1F70F3}"/>
    <dgm:cxn modelId="{7FD0176B-4C8F-1F42-B5D5-99C79671A350}" srcId="{7C5130F5-2623-7B4D-B064-6A321151D8DC}" destId="{F3F48BE8-1A70-4548-BA50-6AB076E8BCDC}" srcOrd="4" destOrd="0" parTransId="{AA4E3655-08B1-3446-8F00-F6D692D95E8C}" sibTransId="{E7E531E1-929C-2A42-8F50-4024D5D02956}"/>
    <dgm:cxn modelId="{1767A36A-96AD-3A4F-A204-B74E0CCE228C}" srcId="{587619E7-CBA2-2243-8374-6D19F65A2E4C}" destId="{E7079069-E772-EF4F-9C77-B1E7B043F7E6}" srcOrd="3" destOrd="0" parTransId="{660144F7-BAC9-C644-9C0A-7705DDDFB2A4}" sibTransId="{C55DD3D4-CCC3-6645-A3A2-F6E58E6909E0}"/>
    <dgm:cxn modelId="{41FB2C55-7C78-B142-AA1D-22BC6A0CE61F}" srcId="{587619E7-CBA2-2243-8374-6D19F65A2E4C}" destId="{AA438D01-5622-EB4A-83E9-112C44396E6F}" srcOrd="0" destOrd="0" parTransId="{91D55F56-C06F-9941-AE2F-7D3973533531}" sibTransId="{2DCA53C8-7768-164E-88EE-560BBAF09B5B}"/>
    <dgm:cxn modelId="{0BD88234-0CFD-8A47-9697-69563B613A7C}" srcId="{7C5130F5-2623-7B4D-B064-6A321151D8DC}" destId="{463FF73A-063D-5B4E-89E0-0876D93FA45F}" srcOrd="0" destOrd="0" parTransId="{2AFBE181-4D82-4049-A3BE-F259B5DD7BC0}" sibTransId="{33616064-699C-FD44-8673-4DD4A8249F72}"/>
    <dgm:cxn modelId="{77A3E82B-0054-E848-8AAD-6645C79EBF7E}" srcId="{7C5130F5-2623-7B4D-B064-6A321151D8DC}" destId="{1C0DB200-A55C-6D40-B316-F045503C1635}" srcOrd="2" destOrd="0" parTransId="{B22FE74D-A3E0-FC4B-A9DB-2C72FF21BAC5}" sibTransId="{8764260A-DD97-A849-A115-1852886EA6EA}"/>
    <dgm:cxn modelId="{C2616659-95B8-F743-B615-3ADBB467360C}" type="presOf" srcId="{7C5130F5-2623-7B4D-B064-6A321151D8DC}" destId="{C8D69397-E8AE-F84B-92EF-2C48DFBA2611}" srcOrd="0" destOrd="0" presId="urn:microsoft.com/office/officeart/2005/8/layout/list1"/>
    <dgm:cxn modelId="{A38476CF-41DF-4933-8B2E-892508BC784A}" type="presOf" srcId="{AF51E16C-F818-49E8-9485-111218AB047F}" destId="{50C2B052-D272-0C4B-BC34-52ECD042C19E}" srcOrd="0" destOrd="5" presId="urn:microsoft.com/office/officeart/2005/8/layout/list1"/>
    <dgm:cxn modelId="{3BDCEA1E-EC33-7C45-A6FF-18355745596A}" type="presOf" srcId="{B8E05236-2378-5B48-8C79-EADF58DE9CFD}" destId="{9DA0C844-4653-3B4A-877A-42D10E7D552F}" srcOrd="0" destOrd="1" presId="urn:microsoft.com/office/officeart/2005/8/layout/list1"/>
    <dgm:cxn modelId="{C687533F-606C-224E-9CDD-4EBD72F42FED}" type="presOf" srcId="{0DCCE67F-8DB1-4E40-94AC-EE5A6D777C69}" destId="{EC314881-2384-A144-BA8C-DF1B6F604ACB}" srcOrd="0" destOrd="0" presId="urn:microsoft.com/office/officeart/2005/8/layout/list1"/>
    <dgm:cxn modelId="{0F7BAC4A-7ADE-3F4E-BE47-D63A68B80600}" type="presOf" srcId="{587619E7-CBA2-2243-8374-6D19F65A2E4C}" destId="{C2965011-AB65-384F-AF9D-74BA3282A275}" srcOrd="0" destOrd="0" presId="urn:microsoft.com/office/officeart/2005/8/layout/list1"/>
    <dgm:cxn modelId="{AF05B4A5-2249-0341-8FED-89EB514E7C91}" type="presOf" srcId="{7C5130F5-2623-7B4D-B064-6A321151D8DC}" destId="{C08EB4B2-2F49-7346-B3F8-4571FBD25FDB}" srcOrd="1" destOrd="0" presId="urn:microsoft.com/office/officeart/2005/8/layout/list1"/>
    <dgm:cxn modelId="{6A55A77F-C429-0D4D-9F12-26BC8EA05792}" srcId="{0DCCE67F-8DB1-4E40-94AC-EE5A6D777C69}" destId="{587619E7-CBA2-2243-8374-6D19F65A2E4C}" srcOrd="0" destOrd="0" parTransId="{B2686974-9B07-084D-9284-3162383E72A1}" sibTransId="{50AE24B3-1916-2B4F-8D77-598476DA2E84}"/>
    <dgm:cxn modelId="{6D20BB13-2AD3-FC4B-864A-60048C7E7205}" type="presOf" srcId="{0FACDD0F-8549-9340-B902-491178B29EA1}" destId="{50C2B052-D272-0C4B-BC34-52ECD042C19E}" srcOrd="0" destOrd="1" presId="urn:microsoft.com/office/officeart/2005/8/layout/list1"/>
    <dgm:cxn modelId="{C3221D56-EDA6-D643-8113-9CD967B13526}" srcId="{0DCCE67F-8DB1-4E40-94AC-EE5A6D777C69}" destId="{7C5130F5-2623-7B4D-B064-6A321151D8DC}" srcOrd="1" destOrd="0" parTransId="{C856D73D-20A4-0F42-8C31-23D66F850B27}" sibTransId="{970C6670-09A2-EA44-A6CA-58767FEAB60D}"/>
    <dgm:cxn modelId="{590036CB-FFD2-D044-887D-83BC46A868BE}" type="presOf" srcId="{77412DC5-DE60-C242-AB72-782CD5818090}" destId="{9DA0C844-4653-3B4A-877A-42D10E7D552F}" srcOrd="0" destOrd="2" presId="urn:microsoft.com/office/officeart/2005/8/layout/list1"/>
    <dgm:cxn modelId="{17D80330-CCFD-3D4D-87FA-851A38849793}" srcId="{7C5130F5-2623-7B4D-B064-6A321151D8DC}" destId="{A9F5D9F8-5C34-D34E-9105-AD3767893546}" srcOrd="3" destOrd="0" parTransId="{1C412B15-0140-A646-9E0C-06D173B23765}" sibTransId="{CD0499F7-0DEC-674A-83D3-22BB5A97D8C4}"/>
    <dgm:cxn modelId="{63851ADA-8D6D-0A46-A87E-8CEEB987F019}" srcId="{7C5130F5-2623-7B4D-B064-6A321151D8DC}" destId="{0FACDD0F-8549-9340-B902-491178B29EA1}" srcOrd="1" destOrd="0" parTransId="{A6AF0DD4-8188-EE4E-A092-8507BE0042FD}" sibTransId="{7A54E453-4B89-594A-858B-429081116503}"/>
    <dgm:cxn modelId="{15101433-B267-2141-B0A1-76C3BD6038F5}" type="presOf" srcId="{AA438D01-5622-EB4A-83E9-112C44396E6F}" destId="{9DA0C844-4653-3B4A-877A-42D10E7D552F}" srcOrd="0" destOrd="0" presId="urn:microsoft.com/office/officeart/2005/8/layout/list1"/>
    <dgm:cxn modelId="{DF53C4A1-C652-486B-8910-BCDD265FF054}" srcId="{7C5130F5-2623-7B4D-B064-6A321151D8DC}" destId="{AF51E16C-F818-49E8-9485-111218AB047F}" srcOrd="5" destOrd="0" parTransId="{CB3A2E91-657B-402B-8F2B-E66F3E8E671B}" sibTransId="{D2A55F17-F53D-4331-9E16-C52EFC0465B6}"/>
    <dgm:cxn modelId="{8A0D62AA-8484-E24B-BEF7-78F1B860D326}" srcId="{587619E7-CBA2-2243-8374-6D19F65A2E4C}" destId="{77412DC5-DE60-C242-AB72-782CD5818090}" srcOrd="2" destOrd="0" parTransId="{204CE34E-694E-B445-9A13-0FED24D91770}" sibTransId="{1B222651-8C35-524D-A629-59A8F5F4AA4A}"/>
    <dgm:cxn modelId="{9587F7F2-B4FE-7248-9140-8797B58A9CA1}" type="presOf" srcId="{587619E7-CBA2-2243-8374-6D19F65A2E4C}" destId="{079F0438-4146-1C44-B03D-FC56A77BC902}" srcOrd="1" destOrd="0" presId="urn:microsoft.com/office/officeart/2005/8/layout/list1"/>
    <dgm:cxn modelId="{2CB6916A-5428-C643-ADC0-22F51F862B9A}" type="presParOf" srcId="{EC314881-2384-A144-BA8C-DF1B6F604ACB}" destId="{660E9ADF-B46D-8941-88EF-30561659F258}" srcOrd="0" destOrd="0" presId="urn:microsoft.com/office/officeart/2005/8/layout/list1"/>
    <dgm:cxn modelId="{9E17E8D1-EC18-374A-BBDA-9F1BF0FB426C}" type="presParOf" srcId="{660E9ADF-B46D-8941-88EF-30561659F258}" destId="{C2965011-AB65-384F-AF9D-74BA3282A275}" srcOrd="0" destOrd="0" presId="urn:microsoft.com/office/officeart/2005/8/layout/list1"/>
    <dgm:cxn modelId="{1F32D446-E450-2146-954A-0BC43EA01808}" type="presParOf" srcId="{660E9ADF-B46D-8941-88EF-30561659F258}" destId="{079F0438-4146-1C44-B03D-FC56A77BC902}" srcOrd="1" destOrd="0" presId="urn:microsoft.com/office/officeart/2005/8/layout/list1"/>
    <dgm:cxn modelId="{7F11F33D-244E-994B-90E1-32579FB07AAB}" type="presParOf" srcId="{EC314881-2384-A144-BA8C-DF1B6F604ACB}" destId="{DC28D010-1D1D-F14C-89D3-ABE47A5DBBD2}" srcOrd="1" destOrd="0" presId="urn:microsoft.com/office/officeart/2005/8/layout/list1"/>
    <dgm:cxn modelId="{D8E535AF-55FD-6540-8891-C77F3FCB8062}" type="presParOf" srcId="{EC314881-2384-A144-BA8C-DF1B6F604ACB}" destId="{9DA0C844-4653-3B4A-877A-42D10E7D552F}" srcOrd="2" destOrd="0" presId="urn:microsoft.com/office/officeart/2005/8/layout/list1"/>
    <dgm:cxn modelId="{CA2718D4-8E90-EB4F-939D-E1CB5F0EF164}" type="presParOf" srcId="{EC314881-2384-A144-BA8C-DF1B6F604ACB}" destId="{7E3ADE7E-40E4-C64D-BE0C-4913CCDDAB20}" srcOrd="3" destOrd="0" presId="urn:microsoft.com/office/officeart/2005/8/layout/list1"/>
    <dgm:cxn modelId="{806599F2-EB77-1448-8420-C876B23731C8}" type="presParOf" srcId="{EC314881-2384-A144-BA8C-DF1B6F604ACB}" destId="{66D8A165-4E1A-2C49-8B98-40CC6644B741}" srcOrd="4" destOrd="0" presId="urn:microsoft.com/office/officeart/2005/8/layout/list1"/>
    <dgm:cxn modelId="{67C20C6B-E8D1-EF41-82A1-AFA68A78B6B8}" type="presParOf" srcId="{66D8A165-4E1A-2C49-8B98-40CC6644B741}" destId="{C8D69397-E8AE-F84B-92EF-2C48DFBA2611}" srcOrd="0" destOrd="0" presId="urn:microsoft.com/office/officeart/2005/8/layout/list1"/>
    <dgm:cxn modelId="{A4D0B12B-5AF6-3A45-BB04-DD0C23A0C65C}" type="presParOf" srcId="{66D8A165-4E1A-2C49-8B98-40CC6644B741}" destId="{C08EB4B2-2F49-7346-B3F8-4571FBD25FDB}" srcOrd="1" destOrd="0" presId="urn:microsoft.com/office/officeart/2005/8/layout/list1"/>
    <dgm:cxn modelId="{8CCE2561-1F56-2949-B9E8-795BEB665EFB}" type="presParOf" srcId="{EC314881-2384-A144-BA8C-DF1B6F604ACB}" destId="{77D54539-AAA7-204C-924D-C1DFAC565B48}" srcOrd="5" destOrd="0" presId="urn:microsoft.com/office/officeart/2005/8/layout/list1"/>
    <dgm:cxn modelId="{42E75BBA-83D8-3C41-8EC0-C4BB134A5292}" type="presParOf" srcId="{EC314881-2384-A144-BA8C-DF1B6F604ACB}" destId="{50C2B052-D272-0C4B-BC34-52ECD042C19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7ED640-C614-3E4A-9195-721F16A5A826}"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6A13F55D-EDBD-114A-AEDB-6520654B78A8}">
      <dgm:prSet/>
      <dgm:spPr/>
      <dgm:t>
        <a:bodyPr/>
        <a:lstStyle/>
        <a:p>
          <a:pPr rtl="0"/>
          <a:r>
            <a:rPr lang="en-US" b="1" dirty="0"/>
            <a:t>Protects against active attacks</a:t>
          </a:r>
          <a:endParaRPr lang="en-US" dirty="0"/>
        </a:p>
      </dgm:t>
    </dgm:pt>
    <dgm:pt modelId="{84E85784-E758-8C42-9487-0B1F55300D65}" type="parTrans" cxnId="{111B953E-F935-3E42-A51B-B65C106AC2C9}">
      <dgm:prSet/>
      <dgm:spPr/>
      <dgm:t>
        <a:bodyPr/>
        <a:lstStyle/>
        <a:p>
          <a:endParaRPr lang="en-US"/>
        </a:p>
      </dgm:t>
    </dgm:pt>
    <dgm:pt modelId="{DC55E9E6-6613-1B46-B0D0-01C16238BA73}" type="sibTrans" cxnId="{111B953E-F935-3E42-A51B-B65C106AC2C9}">
      <dgm:prSet/>
      <dgm:spPr/>
      <dgm:t>
        <a:bodyPr/>
        <a:lstStyle/>
        <a:p>
          <a:endParaRPr lang="en-US"/>
        </a:p>
      </dgm:t>
    </dgm:pt>
    <dgm:pt modelId="{F97FF3C3-A6A7-3F4B-8A53-19B20FA19182}">
      <dgm:prSet/>
      <dgm:spPr/>
      <dgm:t>
        <a:bodyPr/>
        <a:lstStyle/>
        <a:p>
          <a:pPr rtl="0"/>
          <a:r>
            <a:rPr lang="en-US" b="1" dirty="0"/>
            <a:t>Verifies received message is authentic</a:t>
          </a:r>
        </a:p>
      </dgm:t>
    </dgm:pt>
    <dgm:pt modelId="{28B0D4F4-DA6A-CC46-AFE4-163C3C62627D}" type="parTrans" cxnId="{85E9819D-9F60-A542-88F6-6E73397B37C8}">
      <dgm:prSet/>
      <dgm:spPr/>
      <dgm:t>
        <a:bodyPr/>
        <a:lstStyle/>
        <a:p>
          <a:endParaRPr lang="en-US"/>
        </a:p>
      </dgm:t>
    </dgm:pt>
    <dgm:pt modelId="{BC76B6A4-C13D-BA47-B643-B0BD85BEC4E5}" type="sibTrans" cxnId="{85E9819D-9F60-A542-88F6-6E73397B37C8}">
      <dgm:prSet/>
      <dgm:spPr/>
      <dgm:t>
        <a:bodyPr/>
        <a:lstStyle/>
        <a:p>
          <a:endParaRPr lang="en-US"/>
        </a:p>
      </dgm:t>
    </dgm:pt>
    <dgm:pt modelId="{B9D9C573-115F-BE44-B0DE-CCF6D4B01F53}">
      <dgm:prSet custT="1"/>
      <dgm:spPr/>
      <dgm:t>
        <a:bodyPr/>
        <a:lstStyle/>
        <a:p>
          <a:pPr rtl="0"/>
          <a:r>
            <a:rPr lang="en-US" sz="1600" b="1" dirty="0"/>
            <a:t>Contents have not been altered</a:t>
          </a:r>
        </a:p>
      </dgm:t>
    </dgm:pt>
    <dgm:pt modelId="{0AEA0AD9-30FD-3D45-9972-FB5BE226CCA2}" type="parTrans" cxnId="{31A32C4D-4531-E24F-97D2-C5E1C099C4DF}">
      <dgm:prSet/>
      <dgm:spPr/>
      <dgm:t>
        <a:bodyPr/>
        <a:lstStyle/>
        <a:p>
          <a:endParaRPr lang="en-US"/>
        </a:p>
      </dgm:t>
    </dgm:pt>
    <dgm:pt modelId="{980400B9-A6D3-4044-B407-B8FF7B2F8ED8}" type="sibTrans" cxnId="{31A32C4D-4531-E24F-97D2-C5E1C099C4DF}">
      <dgm:prSet/>
      <dgm:spPr/>
      <dgm:t>
        <a:bodyPr/>
        <a:lstStyle/>
        <a:p>
          <a:endParaRPr lang="en-US"/>
        </a:p>
      </dgm:t>
    </dgm:pt>
    <dgm:pt modelId="{AD210C83-F373-0C44-B3B7-102B711D0327}">
      <dgm:prSet custT="1"/>
      <dgm:spPr/>
      <dgm:t>
        <a:bodyPr/>
        <a:lstStyle/>
        <a:p>
          <a:pPr rtl="0"/>
          <a:r>
            <a:rPr lang="en-US" sz="1600" b="1" dirty="0"/>
            <a:t>From authentic source</a:t>
          </a:r>
          <a:endParaRPr lang="en-US" sz="1600" dirty="0"/>
        </a:p>
      </dgm:t>
    </dgm:pt>
    <dgm:pt modelId="{EAF3F70B-179D-844D-BB33-DB253CE16E7E}" type="parTrans" cxnId="{A53DE99A-90AF-1E4A-BA3F-EA3C76F67322}">
      <dgm:prSet/>
      <dgm:spPr/>
      <dgm:t>
        <a:bodyPr/>
        <a:lstStyle/>
        <a:p>
          <a:endParaRPr lang="en-US"/>
        </a:p>
      </dgm:t>
    </dgm:pt>
    <dgm:pt modelId="{DCC39777-A559-2148-A812-1366BBAF7197}" type="sibTrans" cxnId="{A53DE99A-90AF-1E4A-BA3F-EA3C76F67322}">
      <dgm:prSet/>
      <dgm:spPr/>
      <dgm:t>
        <a:bodyPr/>
        <a:lstStyle/>
        <a:p>
          <a:endParaRPr lang="en-US"/>
        </a:p>
      </dgm:t>
    </dgm:pt>
    <dgm:pt modelId="{6AD3880F-016F-D046-8948-37FF48B0EBB6}">
      <dgm:prSet custT="1"/>
      <dgm:spPr/>
      <dgm:t>
        <a:bodyPr/>
        <a:lstStyle/>
        <a:p>
          <a:pPr rtl="0"/>
          <a:r>
            <a:rPr lang="en-US" sz="1600" b="1" dirty="0"/>
            <a:t>Timely and in correct sequence</a:t>
          </a:r>
          <a:endParaRPr lang="en-US" sz="1600" dirty="0"/>
        </a:p>
      </dgm:t>
    </dgm:pt>
    <dgm:pt modelId="{E1D1C5A6-C380-CB4A-A64F-6ADB2A7933D0}" type="parTrans" cxnId="{F2927914-5C62-9D4C-BF03-6812E0C17C4A}">
      <dgm:prSet/>
      <dgm:spPr/>
      <dgm:t>
        <a:bodyPr/>
        <a:lstStyle/>
        <a:p>
          <a:endParaRPr lang="en-US"/>
        </a:p>
      </dgm:t>
    </dgm:pt>
    <dgm:pt modelId="{220612C2-B472-E44D-BCF8-620FC6502369}" type="sibTrans" cxnId="{F2927914-5C62-9D4C-BF03-6812E0C17C4A}">
      <dgm:prSet/>
      <dgm:spPr/>
      <dgm:t>
        <a:bodyPr/>
        <a:lstStyle/>
        <a:p>
          <a:endParaRPr lang="en-US"/>
        </a:p>
      </dgm:t>
    </dgm:pt>
    <dgm:pt modelId="{46A5FF01-1017-4340-8BF9-A7EF0DA32086}">
      <dgm:prSet/>
      <dgm:spPr/>
      <dgm:t>
        <a:bodyPr/>
        <a:lstStyle/>
        <a:p>
          <a:pPr rtl="0"/>
          <a:r>
            <a:rPr lang="en-US" b="1" dirty="0"/>
            <a:t>Can use conventional encryption</a:t>
          </a:r>
          <a:endParaRPr lang="en-US" dirty="0"/>
        </a:p>
      </dgm:t>
    </dgm:pt>
    <dgm:pt modelId="{F3B89FEB-3B58-5D47-9E79-CE62A411B9C7}" type="parTrans" cxnId="{03197B1D-3C7D-A24B-9E0D-08EA637C10E9}">
      <dgm:prSet/>
      <dgm:spPr/>
      <dgm:t>
        <a:bodyPr/>
        <a:lstStyle/>
        <a:p>
          <a:endParaRPr lang="en-US"/>
        </a:p>
      </dgm:t>
    </dgm:pt>
    <dgm:pt modelId="{47234ADC-8CBB-D842-9673-3A74CD8AE12C}" type="sibTrans" cxnId="{03197B1D-3C7D-A24B-9E0D-08EA637C10E9}">
      <dgm:prSet/>
      <dgm:spPr/>
      <dgm:t>
        <a:bodyPr/>
        <a:lstStyle/>
        <a:p>
          <a:endParaRPr lang="en-US"/>
        </a:p>
      </dgm:t>
    </dgm:pt>
    <dgm:pt modelId="{8704466E-DCAE-7A4D-98EB-B7DF618A20AB}">
      <dgm:prSet custT="1"/>
      <dgm:spPr/>
      <dgm:t>
        <a:bodyPr/>
        <a:lstStyle/>
        <a:p>
          <a:pPr rtl="0"/>
          <a:r>
            <a:rPr lang="en-US" sz="1600" b="1" dirty="0"/>
            <a:t>Only sender &amp; receiver share a key</a:t>
          </a:r>
          <a:endParaRPr lang="en-US" sz="1600" dirty="0"/>
        </a:p>
      </dgm:t>
    </dgm:pt>
    <dgm:pt modelId="{81DE89FA-19CE-6444-AD98-5F0C7A312918}" type="parTrans" cxnId="{98479848-F377-1640-A060-096FAB2C97BC}">
      <dgm:prSet/>
      <dgm:spPr/>
      <dgm:t>
        <a:bodyPr/>
        <a:lstStyle/>
        <a:p>
          <a:endParaRPr lang="en-US"/>
        </a:p>
      </dgm:t>
    </dgm:pt>
    <dgm:pt modelId="{B2A52291-5EAC-6A44-B56E-943C8206622C}" type="sibTrans" cxnId="{98479848-F377-1640-A060-096FAB2C97BC}">
      <dgm:prSet/>
      <dgm:spPr/>
      <dgm:t>
        <a:bodyPr/>
        <a:lstStyle/>
        <a:p>
          <a:endParaRPr lang="en-US"/>
        </a:p>
      </dgm:t>
    </dgm:pt>
    <dgm:pt modelId="{55EFEF62-1402-474C-946F-B429D1E63E58}" type="pres">
      <dgm:prSet presAssocID="{467ED640-C614-3E4A-9195-721F16A5A826}" presName="Name0" presStyleCnt="0">
        <dgm:presLayoutVars>
          <dgm:chMax val="7"/>
          <dgm:dir/>
          <dgm:animLvl val="lvl"/>
          <dgm:resizeHandles val="exact"/>
        </dgm:presLayoutVars>
      </dgm:prSet>
      <dgm:spPr/>
      <dgm:t>
        <a:bodyPr/>
        <a:lstStyle/>
        <a:p>
          <a:endParaRPr lang="en-IN"/>
        </a:p>
      </dgm:t>
    </dgm:pt>
    <dgm:pt modelId="{04D1C139-1F44-7D42-97B4-7E1B3C61C310}" type="pres">
      <dgm:prSet presAssocID="{6A13F55D-EDBD-114A-AEDB-6520654B78A8}" presName="circle1" presStyleLbl="node1" presStyleIdx="0" presStyleCnt="3"/>
      <dgm:spPr>
        <a:solidFill>
          <a:schemeClr val="accent1"/>
        </a:solidFill>
      </dgm:spPr>
    </dgm:pt>
    <dgm:pt modelId="{7D143E97-AEB1-E044-87DF-3C76B48B3163}" type="pres">
      <dgm:prSet presAssocID="{6A13F55D-EDBD-114A-AEDB-6520654B78A8}" presName="space" presStyleCnt="0"/>
      <dgm:spPr/>
    </dgm:pt>
    <dgm:pt modelId="{162FAF4A-757D-EE44-8C29-6578B7BE8894}" type="pres">
      <dgm:prSet presAssocID="{6A13F55D-EDBD-114A-AEDB-6520654B78A8}" presName="rect1" presStyleLbl="alignAcc1" presStyleIdx="0" presStyleCnt="3"/>
      <dgm:spPr/>
      <dgm:t>
        <a:bodyPr/>
        <a:lstStyle/>
        <a:p>
          <a:endParaRPr lang="en-IN"/>
        </a:p>
      </dgm:t>
    </dgm:pt>
    <dgm:pt modelId="{F824FDFB-5F5F-254B-9D5C-50BDF1E89105}" type="pres">
      <dgm:prSet presAssocID="{F97FF3C3-A6A7-3F4B-8A53-19B20FA19182}" presName="vertSpace2" presStyleLbl="node1" presStyleIdx="0" presStyleCnt="3"/>
      <dgm:spPr/>
    </dgm:pt>
    <dgm:pt modelId="{A56489F7-EC62-A848-9DD9-B3572A72D705}" type="pres">
      <dgm:prSet presAssocID="{F97FF3C3-A6A7-3F4B-8A53-19B20FA19182}" presName="circle2" presStyleLbl="node1" presStyleIdx="1" presStyleCnt="3"/>
      <dgm:spPr>
        <a:solidFill>
          <a:schemeClr val="accent2"/>
        </a:solidFill>
      </dgm:spPr>
    </dgm:pt>
    <dgm:pt modelId="{9C4DDA5F-2390-A549-90B9-5F960E28DDE6}" type="pres">
      <dgm:prSet presAssocID="{F97FF3C3-A6A7-3F4B-8A53-19B20FA19182}" presName="rect2" presStyleLbl="alignAcc1" presStyleIdx="1" presStyleCnt="3"/>
      <dgm:spPr/>
      <dgm:t>
        <a:bodyPr/>
        <a:lstStyle/>
        <a:p>
          <a:endParaRPr lang="en-IN"/>
        </a:p>
      </dgm:t>
    </dgm:pt>
    <dgm:pt modelId="{1DFBBFEC-B6C6-484E-822C-6513579054B5}" type="pres">
      <dgm:prSet presAssocID="{46A5FF01-1017-4340-8BF9-A7EF0DA32086}" presName="vertSpace3" presStyleLbl="node1" presStyleIdx="1" presStyleCnt="3"/>
      <dgm:spPr/>
    </dgm:pt>
    <dgm:pt modelId="{9FB7C61E-C4DD-B747-BB29-DCE1D55CED32}" type="pres">
      <dgm:prSet presAssocID="{46A5FF01-1017-4340-8BF9-A7EF0DA32086}" presName="circle3" presStyleLbl="node1" presStyleIdx="2" presStyleCnt="3"/>
      <dgm:spPr>
        <a:solidFill>
          <a:schemeClr val="accent1"/>
        </a:solidFill>
      </dgm:spPr>
    </dgm:pt>
    <dgm:pt modelId="{4960AB30-E228-0044-AB56-9832EFB3F416}" type="pres">
      <dgm:prSet presAssocID="{46A5FF01-1017-4340-8BF9-A7EF0DA32086}" presName="rect3" presStyleLbl="alignAcc1" presStyleIdx="2" presStyleCnt="3"/>
      <dgm:spPr/>
      <dgm:t>
        <a:bodyPr/>
        <a:lstStyle/>
        <a:p>
          <a:endParaRPr lang="en-IN"/>
        </a:p>
      </dgm:t>
    </dgm:pt>
    <dgm:pt modelId="{50000305-E90F-9F48-832D-1B551E78EEA1}" type="pres">
      <dgm:prSet presAssocID="{6A13F55D-EDBD-114A-AEDB-6520654B78A8}" presName="rect1ParTx" presStyleLbl="alignAcc1" presStyleIdx="2" presStyleCnt="3">
        <dgm:presLayoutVars>
          <dgm:chMax val="1"/>
          <dgm:bulletEnabled val="1"/>
        </dgm:presLayoutVars>
      </dgm:prSet>
      <dgm:spPr/>
      <dgm:t>
        <a:bodyPr/>
        <a:lstStyle/>
        <a:p>
          <a:endParaRPr lang="en-IN"/>
        </a:p>
      </dgm:t>
    </dgm:pt>
    <dgm:pt modelId="{5BB68BD3-8944-314A-9722-C464DFC63A36}" type="pres">
      <dgm:prSet presAssocID="{6A13F55D-EDBD-114A-AEDB-6520654B78A8}" presName="rect1ChTx" presStyleLbl="alignAcc1" presStyleIdx="2" presStyleCnt="3">
        <dgm:presLayoutVars>
          <dgm:bulletEnabled val="1"/>
        </dgm:presLayoutVars>
      </dgm:prSet>
      <dgm:spPr/>
    </dgm:pt>
    <dgm:pt modelId="{E3C5539B-5B49-6644-93F1-0733497FD27B}" type="pres">
      <dgm:prSet presAssocID="{F97FF3C3-A6A7-3F4B-8A53-19B20FA19182}" presName="rect2ParTx" presStyleLbl="alignAcc1" presStyleIdx="2" presStyleCnt="3">
        <dgm:presLayoutVars>
          <dgm:chMax val="1"/>
          <dgm:bulletEnabled val="1"/>
        </dgm:presLayoutVars>
      </dgm:prSet>
      <dgm:spPr/>
      <dgm:t>
        <a:bodyPr/>
        <a:lstStyle/>
        <a:p>
          <a:endParaRPr lang="en-IN"/>
        </a:p>
      </dgm:t>
    </dgm:pt>
    <dgm:pt modelId="{F63C5721-CDCD-0E44-857F-A3B146150CD4}" type="pres">
      <dgm:prSet presAssocID="{F97FF3C3-A6A7-3F4B-8A53-19B20FA19182}" presName="rect2ChTx" presStyleLbl="alignAcc1" presStyleIdx="2" presStyleCnt="3" custScaleX="112645">
        <dgm:presLayoutVars>
          <dgm:bulletEnabled val="1"/>
        </dgm:presLayoutVars>
      </dgm:prSet>
      <dgm:spPr/>
      <dgm:t>
        <a:bodyPr/>
        <a:lstStyle/>
        <a:p>
          <a:endParaRPr lang="en-IN"/>
        </a:p>
      </dgm:t>
    </dgm:pt>
    <dgm:pt modelId="{576C8ECA-F6A7-4D46-B348-ECB99A8DC954}" type="pres">
      <dgm:prSet presAssocID="{46A5FF01-1017-4340-8BF9-A7EF0DA32086}" presName="rect3ParTx" presStyleLbl="alignAcc1" presStyleIdx="2" presStyleCnt="3">
        <dgm:presLayoutVars>
          <dgm:chMax val="1"/>
          <dgm:bulletEnabled val="1"/>
        </dgm:presLayoutVars>
      </dgm:prSet>
      <dgm:spPr/>
      <dgm:t>
        <a:bodyPr/>
        <a:lstStyle/>
        <a:p>
          <a:endParaRPr lang="en-IN"/>
        </a:p>
      </dgm:t>
    </dgm:pt>
    <dgm:pt modelId="{52907ABB-2798-234B-AC87-6694DC68A9CB}" type="pres">
      <dgm:prSet presAssocID="{46A5FF01-1017-4340-8BF9-A7EF0DA32086}" presName="rect3ChTx" presStyleLbl="alignAcc1" presStyleIdx="2" presStyleCnt="3" custScaleX="111159">
        <dgm:presLayoutVars>
          <dgm:bulletEnabled val="1"/>
        </dgm:presLayoutVars>
      </dgm:prSet>
      <dgm:spPr/>
      <dgm:t>
        <a:bodyPr/>
        <a:lstStyle/>
        <a:p>
          <a:endParaRPr lang="en-IN"/>
        </a:p>
      </dgm:t>
    </dgm:pt>
  </dgm:ptLst>
  <dgm:cxnLst>
    <dgm:cxn modelId="{B95FE9C4-A6B2-064E-8EA4-B345CD81F86F}" type="presOf" srcId="{AD210C83-F373-0C44-B3B7-102B711D0327}" destId="{F63C5721-CDCD-0E44-857F-A3B146150CD4}" srcOrd="0" destOrd="1" presId="urn:microsoft.com/office/officeart/2005/8/layout/target3"/>
    <dgm:cxn modelId="{8506BFE8-CCD9-1747-974F-EBAD44D83D83}" type="presOf" srcId="{46A5FF01-1017-4340-8BF9-A7EF0DA32086}" destId="{4960AB30-E228-0044-AB56-9832EFB3F416}" srcOrd="0" destOrd="0" presId="urn:microsoft.com/office/officeart/2005/8/layout/target3"/>
    <dgm:cxn modelId="{F2927914-5C62-9D4C-BF03-6812E0C17C4A}" srcId="{F97FF3C3-A6A7-3F4B-8A53-19B20FA19182}" destId="{6AD3880F-016F-D046-8948-37FF48B0EBB6}" srcOrd="2" destOrd="0" parTransId="{E1D1C5A6-C380-CB4A-A64F-6ADB2A7933D0}" sibTransId="{220612C2-B472-E44D-BCF8-620FC6502369}"/>
    <dgm:cxn modelId="{3D28C181-50B5-594B-B410-14368C20A7FE}" type="presOf" srcId="{6A13F55D-EDBD-114A-AEDB-6520654B78A8}" destId="{50000305-E90F-9F48-832D-1B551E78EEA1}" srcOrd="1" destOrd="0" presId="urn:microsoft.com/office/officeart/2005/8/layout/target3"/>
    <dgm:cxn modelId="{848AE8FF-0F6F-C749-975A-B58F8C7513C8}" type="presOf" srcId="{6A13F55D-EDBD-114A-AEDB-6520654B78A8}" destId="{162FAF4A-757D-EE44-8C29-6578B7BE8894}" srcOrd="0" destOrd="0" presId="urn:microsoft.com/office/officeart/2005/8/layout/target3"/>
    <dgm:cxn modelId="{6637F3F4-A16B-274B-8455-56975FC499D1}" type="presOf" srcId="{6AD3880F-016F-D046-8948-37FF48B0EBB6}" destId="{F63C5721-CDCD-0E44-857F-A3B146150CD4}" srcOrd="0" destOrd="2" presId="urn:microsoft.com/office/officeart/2005/8/layout/target3"/>
    <dgm:cxn modelId="{E27FA615-E5BB-D64E-887F-482BC87F0D46}" type="presOf" srcId="{46A5FF01-1017-4340-8BF9-A7EF0DA32086}" destId="{576C8ECA-F6A7-4D46-B348-ECB99A8DC954}" srcOrd="1" destOrd="0" presId="urn:microsoft.com/office/officeart/2005/8/layout/target3"/>
    <dgm:cxn modelId="{85E9819D-9F60-A542-88F6-6E73397B37C8}" srcId="{467ED640-C614-3E4A-9195-721F16A5A826}" destId="{F97FF3C3-A6A7-3F4B-8A53-19B20FA19182}" srcOrd="1" destOrd="0" parTransId="{28B0D4F4-DA6A-CC46-AFE4-163C3C62627D}" sibTransId="{BC76B6A4-C13D-BA47-B643-B0BD85BEC4E5}"/>
    <dgm:cxn modelId="{64822249-6D04-6744-85C1-1DFB4B488A7C}" type="presOf" srcId="{B9D9C573-115F-BE44-B0DE-CCF6D4B01F53}" destId="{F63C5721-CDCD-0E44-857F-A3B146150CD4}" srcOrd="0" destOrd="0" presId="urn:microsoft.com/office/officeart/2005/8/layout/target3"/>
    <dgm:cxn modelId="{EE019FB5-65F3-D542-9E2F-5307BA15664C}" type="presOf" srcId="{467ED640-C614-3E4A-9195-721F16A5A826}" destId="{55EFEF62-1402-474C-946F-B429D1E63E58}" srcOrd="0" destOrd="0" presId="urn:microsoft.com/office/officeart/2005/8/layout/target3"/>
    <dgm:cxn modelId="{03197B1D-3C7D-A24B-9E0D-08EA637C10E9}" srcId="{467ED640-C614-3E4A-9195-721F16A5A826}" destId="{46A5FF01-1017-4340-8BF9-A7EF0DA32086}" srcOrd="2" destOrd="0" parTransId="{F3B89FEB-3B58-5D47-9E79-CE62A411B9C7}" sibTransId="{47234ADC-8CBB-D842-9673-3A74CD8AE12C}"/>
    <dgm:cxn modelId="{5C52DBBD-1866-C449-9AFE-DF940D6CD323}" type="presOf" srcId="{8704466E-DCAE-7A4D-98EB-B7DF618A20AB}" destId="{52907ABB-2798-234B-AC87-6694DC68A9CB}" srcOrd="0" destOrd="0" presId="urn:microsoft.com/office/officeart/2005/8/layout/target3"/>
    <dgm:cxn modelId="{C7617282-A1C2-B94D-A96C-26EC5FC1ED65}" type="presOf" srcId="{F97FF3C3-A6A7-3F4B-8A53-19B20FA19182}" destId="{9C4DDA5F-2390-A549-90B9-5F960E28DDE6}" srcOrd="0" destOrd="0" presId="urn:microsoft.com/office/officeart/2005/8/layout/target3"/>
    <dgm:cxn modelId="{A53DE99A-90AF-1E4A-BA3F-EA3C76F67322}" srcId="{F97FF3C3-A6A7-3F4B-8A53-19B20FA19182}" destId="{AD210C83-F373-0C44-B3B7-102B711D0327}" srcOrd="1" destOrd="0" parTransId="{EAF3F70B-179D-844D-BB33-DB253CE16E7E}" sibTransId="{DCC39777-A559-2148-A812-1366BBAF7197}"/>
    <dgm:cxn modelId="{31A32C4D-4531-E24F-97D2-C5E1C099C4DF}" srcId="{F97FF3C3-A6A7-3F4B-8A53-19B20FA19182}" destId="{B9D9C573-115F-BE44-B0DE-CCF6D4B01F53}" srcOrd="0" destOrd="0" parTransId="{0AEA0AD9-30FD-3D45-9972-FB5BE226CCA2}" sibTransId="{980400B9-A6D3-4044-B407-B8FF7B2F8ED8}"/>
    <dgm:cxn modelId="{CE6777B1-3BC7-5E44-A110-075D82624DDF}" type="presOf" srcId="{F97FF3C3-A6A7-3F4B-8A53-19B20FA19182}" destId="{E3C5539B-5B49-6644-93F1-0733497FD27B}" srcOrd="1" destOrd="0" presId="urn:microsoft.com/office/officeart/2005/8/layout/target3"/>
    <dgm:cxn modelId="{111B953E-F935-3E42-A51B-B65C106AC2C9}" srcId="{467ED640-C614-3E4A-9195-721F16A5A826}" destId="{6A13F55D-EDBD-114A-AEDB-6520654B78A8}" srcOrd="0" destOrd="0" parTransId="{84E85784-E758-8C42-9487-0B1F55300D65}" sibTransId="{DC55E9E6-6613-1B46-B0D0-01C16238BA73}"/>
    <dgm:cxn modelId="{98479848-F377-1640-A060-096FAB2C97BC}" srcId="{46A5FF01-1017-4340-8BF9-A7EF0DA32086}" destId="{8704466E-DCAE-7A4D-98EB-B7DF618A20AB}" srcOrd="0" destOrd="0" parTransId="{81DE89FA-19CE-6444-AD98-5F0C7A312918}" sibTransId="{B2A52291-5EAC-6A44-B56E-943C8206622C}"/>
    <dgm:cxn modelId="{D8A19153-3F86-AA4B-8964-81D101F5E027}" type="presParOf" srcId="{55EFEF62-1402-474C-946F-B429D1E63E58}" destId="{04D1C139-1F44-7D42-97B4-7E1B3C61C310}" srcOrd="0" destOrd="0" presId="urn:microsoft.com/office/officeart/2005/8/layout/target3"/>
    <dgm:cxn modelId="{E2277B5E-78BB-3D4B-9E1F-D50B3B899513}" type="presParOf" srcId="{55EFEF62-1402-474C-946F-B429D1E63E58}" destId="{7D143E97-AEB1-E044-87DF-3C76B48B3163}" srcOrd="1" destOrd="0" presId="urn:microsoft.com/office/officeart/2005/8/layout/target3"/>
    <dgm:cxn modelId="{0694F43D-66DE-414F-9BAE-47D797E0CFB0}" type="presParOf" srcId="{55EFEF62-1402-474C-946F-B429D1E63E58}" destId="{162FAF4A-757D-EE44-8C29-6578B7BE8894}" srcOrd="2" destOrd="0" presId="urn:microsoft.com/office/officeart/2005/8/layout/target3"/>
    <dgm:cxn modelId="{00DDD2BF-BE5E-134A-B9FE-B983ACBA218B}" type="presParOf" srcId="{55EFEF62-1402-474C-946F-B429D1E63E58}" destId="{F824FDFB-5F5F-254B-9D5C-50BDF1E89105}" srcOrd="3" destOrd="0" presId="urn:microsoft.com/office/officeart/2005/8/layout/target3"/>
    <dgm:cxn modelId="{A33C856D-EF89-6740-9399-18E6BE21463A}" type="presParOf" srcId="{55EFEF62-1402-474C-946F-B429D1E63E58}" destId="{A56489F7-EC62-A848-9DD9-B3572A72D705}" srcOrd="4" destOrd="0" presId="urn:microsoft.com/office/officeart/2005/8/layout/target3"/>
    <dgm:cxn modelId="{EE5A0B99-EB1F-8E4B-8413-1F4122C0C3D5}" type="presParOf" srcId="{55EFEF62-1402-474C-946F-B429D1E63E58}" destId="{9C4DDA5F-2390-A549-90B9-5F960E28DDE6}" srcOrd="5" destOrd="0" presId="urn:microsoft.com/office/officeart/2005/8/layout/target3"/>
    <dgm:cxn modelId="{710F363C-01DA-044C-BF2A-0A636D5D6646}" type="presParOf" srcId="{55EFEF62-1402-474C-946F-B429D1E63E58}" destId="{1DFBBFEC-B6C6-484E-822C-6513579054B5}" srcOrd="6" destOrd="0" presId="urn:microsoft.com/office/officeart/2005/8/layout/target3"/>
    <dgm:cxn modelId="{8F70EF17-0283-0E41-8748-8F3928930FB4}" type="presParOf" srcId="{55EFEF62-1402-474C-946F-B429D1E63E58}" destId="{9FB7C61E-C4DD-B747-BB29-DCE1D55CED32}" srcOrd="7" destOrd="0" presId="urn:microsoft.com/office/officeart/2005/8/layout/target3"/>
    <dgm:cxn modelId="{A0923FD4-E3A9-F44A-8111-AD48EBA381B2}" type="presParOf" srcId="{55EFEF62-1402-474C-946F-B429D1E63E58}" destId="{4960AB30-E228-0044-AB56-9832EFB3F416}" srcOrd="8" destOrd="0" presId="urn:microsoft.com/office/officeart/2005/8/layout/target3"/>
    <dgm:cxn modelId="{C7B10C2A-4EDB-B545-886C-C46B61D64647}" type="presParOf" srcId="{55EFEF62-1402-474C-946F-B429D1E63E58}" destId="{50000305-E90F-9F48-832D-1B551E78EEA1}" srcOrd="9" destOrd="0" presId="urn:microsoft.com/office/officeart/2005/8/layout/target3"/>
    <dgm:cxn modelId="{057D084A-87CE-2348-AA93-FFB7DE7E0316}" type="presParOf" srcId="{55EFEF62-1402-474C-946F-B429D1E63E58}" destId="{5BB68BD3-8944-314A-9722-C464DFC63A36}" srcOrd="10" destOrd="0" presId="urn:microsoft.com/office/officeart/2005/8/layout/target3"/>
    <dgm:cxn modelId="{219E5414-D7CD-1249-88E1-A4FD8DE81C85}" type="presParOf" srcId="{55EFEF62-1402-474C-946F-B429D1E63E58}" destId="{E3C5539B-5B49-6644-93F1-0733497FD27B}" srcOrd="11" destOrd="0" presId="urn:microsoft.com/office/officeart/2005/8/layout/target3"/>
    <dgm:cxn modelId="{855DA745-763F-3949-895A-EB8C32DF2206}" type="presParOf" srcId="{55EFEF62-1402-474C-946F-B429D1E63E58}" destId="{F63C5721-CDCD-0E44-857F-A3B146150CD4}" srcOrd="12" destOrd="0" presId="urn:microsoft.com/office/officeart/2005/8/layout/target3"/>
    <dgm:cxn modelId="{9090A0B8-6E76-DA42-A094-9FAD29C39DF7}" type="presParOf" srcId="{55EFEF62-1402-474C-946F-B429D1E63E58}" destId="{576C8ECA-F6A7-4D46-B348-ECB99A8DC954}" srcOrd="13" destOrd="0" presId="urn:microsoft.com/office/officeart/2005/8/layout/target3"/>
    <dgm:cxn modelId="{7E94AE17-4833-754A-9F8B-0195F3B72EF8}" type="presParOf" srcId="{55EFEF62-1402-474C-946F-B429D1E63E58}" destId="{52907ABB-2798-234B-AC87-6694DC68A9CB}"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4BBFED-F51C-FF4C-8305-A811AC79D33E}" type="doc">
      <dgm:prSet loTypeId="urn:microsoft.com/office/officeart/2005/8/layout/hierarchy3" loCatId="relationship" qsTypeId="urn:microsoft.com/office/officeart/2005/8/quickstyle/simple4" qsCatId="simple" csTypeId="urn:microsoft.com/office/officeart/2005/8/colors/accent2_2" csCatId="accent2" phldr="1"/>
      <dgm:spPr/>
      <dgm:t>
        <a:bodyPr/>
        <a:lstStyle/>
        <a:p>
          <a:endParaRPr lang="en-US"/>
        </a:p>
      </dgm:t>
    </dgm:pt>
    <dgm:pt modelId="{ABD93B33-C118-844C-BAFD-3D35E04D0DED}">
      <dgm:prSet/>
      <dgm:spPr/>
      <dgm:t>
        <a:bodyPr/>
        <a:lstStyle/>
        <a:p>
          <a:pPr rtl="0"/>
          <a:r>
            <a:rPr lang="en-US" b="1" dirty="0"/>
            <a:t>There are two approaches to attacking a secure hash function:</a:t>
          </a:r>
        </a:p>
      </dgm:t>
    </dgm:pt>
    <dgm:pt modelId="{A8D1B1CA-5758-F342-9F4B-7C0C89860EBD}" type="parTrans" cxnId="{5BABE6BE-586B-9445-8640-6008118616D9}">
      <dgm:prSet/>
      <dgm:spPr/>
      <dgm:t>
        <a:bodyPr/>
        <a:lstStyle/>
        <a:p>
          <a:endParaRPr lang="en-US"/>
        </a:p>
      </dgm:t>
    </dgm:pt>
    <dgm:pt modelId="{2C20140D-A1A6-0049-AF01-E7BDBF0A0395}" type="sibTrans" cxnId="{5BABE6BE-586B-9445-8640-6008118616D9}">
      <dgm:prSet/>
      <dgm:spPr/>
      <dgm:t>
        <a:bodyPr/>
        <a:lstStyle/>
        <a:p>
          <a:endParaRPr lang="en-US"/>
        </a:p>
      </dgm:t>
    </dgm:pt>
    <dgm:pt modelId="{CFB4B3C3-CAEA-9C43-BFED-929E4069F7C0}">
      <dgm:prSet custT="1"/>
      <dgm:spPr/>
      <dgm:t>
        <a:bodyPr/>
        <a:lstStyle/>
        <a:p>
          <a:pPr rtl="0"/>
          <a:r>
            <a:rPr lang="en-US" sz="1800" dirty="0">
              <a:latin typeface="+mj-lt"/>
            </a:rPr>
            <a:t>Cryptanalysis</a:t>
          </a:r>
        </a:p>
      </dgm:t>
    </dgm:pt>
    <dgm:pt modelId="{5E4B3B62-1CF7-DA47-8CE9-41C84E96CB43}" type="parTrans" cxnId="{DD0C63EA-2868-6145-A592-06BCE4D7299A}">
      <dgm:prSet/>
      <dgm:spPr/>
      <dgm:t>
        <a:bodyPr/>
        <a:lstStyle/>
        <a:p>
          <a:endParaRPr lang="en-US">
            <a:solidFill>
              <a:schemeClr val="tx1"/>
            </a:solidFill>
          </a:endParaRPr>
        </a:p>
      </dgm:t>
    </dgm:pt>
    <dgm:pt modelId="{B9681C5A-7A90-A544-B413-5F9E18AF4934}" type="sibTrans" cxnId="{DD0C63EA-2868-6145-A592-06BCE4D7299A}">
      <dgm:prSet/>
      <dgm:spPr/>
      <dgm:t>
        <a:bodyPr/>
        <a:lstStyle/>
        <a:p>
          <a:endParaRPr lang="en-US"/>
        </a:p>
      </dgm:t>
    </dgm:pt>
    <dgm:pt modelId="{BDEC6004-B6A5-5248-9DC6-C7B03122D5E6}">
      <dgm:prSet custT="1"/>
      <dgm:spPr/>
      <dgm:t>
        <a:bodyPr/>
        <a:lstStyle/>
        <a:p>
          <a:pPr rtl="0"/>
          <a:r>
            <a:rPr lang="en-US" sz="1600" dirty="0">
              <a:latin typeface="+mj-lt"/>
            </a:rPr>
            <a:t>Exploit logical weaknesses in the algorithm</a:t>
          </a:r>
        </a:p>
      </dgm:t>
    </dgm:pt>
    <dgm:pt modelId="{26B12BB8-597B-E64C-B411-C654A3CFF055}" type="parTrans" cxnId="{48422EB2-9E23-6F40-A2EC-28D999586D8D}">
      <dgm:prSet/>
      <dgm:spPr/>
      <dgm:t>
        <a:bodyPr/>
        <a:lstStyle/>
        <a:p>
          <a:endParaRPr lang="en-US"/>
        </a:p>
      </dgm:t>
    </dgm:pt>
    <dgm:pt modelId="{93D5DA44-9484-434B-81B1-211FC6CE60FE}" type="sibTrans" cxnId="{48422EB2-9E23-6F40-A2EC-28D999586D8D}">
      <dgm:prSet/>
      <dgm:spPr/>
      <dgm:t>
        <a:bodyPr/>
        <a:lstStyle/>
        <a:p>
          <a:endParaRPr lang="en-US"/>
        </a:p>
      </dgm:t>
    </dgm:pt>
    <dgm:pt modelId="{A1BFC497-9432-8B4A-9108-38336F09A8F5}">
      <dgm:prSet custT="1"/>
      <dgm:spPr/>
      <dgm:t>
        <a:bodyPr/>
        <a:lstStyle/>
        <a:p>
          <a:pPr rtl="0"/>
          <a:r>
            <a:rPr lang="en-US" sz="1800" dirty="0">
              <a:latin typeface="+mj-lt"/>
            </a:rPr>
            <a:t>Brute-force attack</a:t>
          </a:r>
        </a:p>
      </dgm:t>
    </dgm:pt>
    <dgm:pt modelId="{F9E25E7C-479E-5F47-B495-ED62F184A14D}" type="parTrans" cxnId="{CA55B127-8FD2-0B4D-B605-54217C57F3F5}">
      <dgm:prSet/>
      <dgm:spPr/>
      <dgm:t>
        <a:bodyPr/>
        <a:lstStyle/>
        <a:p>
          <a:endParaRPr lang="en-US">
            <a:solidFill>
              <a:schemeClr val="tx1"/>
            </a:solidFill>
          </a:endParaRPr>
        </a:p>
      </dgm:t>
    </dgm:pt>
    <dgm:pt modelId="{E56C7622-BDB6-4E46-B424-DA3F263A9CC3}" type="sibTrans" cxnId="{CA55B127-8FD2-0B4D-B605-54217C57F3F5}">
      <dgm:prSet/>
      <dgm:spPr/>
      <dgm:t>
        <a:bodyPr/>
        <a:lstStyle/>
        <a:p>
          <a:endParaRPr lang="en-US"/>
        </a:p>
      </dgm:t>
    </dgm:pt>
    <dgm:pt modelId="{28E4B20B-D52A-C34E-ACDF-61C4852E4B1A}">
      <dgm:prSet custT="1"/>
      <dgm:spPr/>
      <dgm:t>
        <a:bodyPr/>
        <a:lstStyle/>
        <a:p>
          <a:pPr rtl="0"/>
          <a:r>
            <a:rPr lang="en-US" sz="1600" dirty="0">
              <a:latin typeface="+mj-lt"/>
            </a:rPr>
            <a:t>Strength of hash function depends solely on the length of the hash code produced by the algorithm</a:t>
          </a:r>
        </a:p>
      </dgm:t>
    </dgm:pt>
    <dgm:pt modelId="{7DF63308-B7FE-094D-8194-6C297CB21646}" type="parTrans" cxnId="{8F167FE5-942A-B746-A7E5-EF4A99655C73}">
      <dgm:prSet/>
      <dgm:spPr/>
      <dgm:t>
        <a:bodyPr/>
        <a:lstStyle/>
        <a:p>
          <a:endParaRPr lang="en-US"/>
        </a:p>
      </dgm:t>
    </dgm:pt>
    <dgm:pt modelId="{07CAA4ED-40BF-0242-9EE3-BBEEB5AA4A5A}" type="sibTrans" cxnId="{8F167FE5-942A-B746-A7E5-EF4A99655C73}">
      <dgm:prSet/>
      <dgm:spPr/>
      <dgm:t>
        <a:bodyPr/>
        <a:lstStyle/>
        <a:p>
          <a:endParaRPr lang="en-US"/>
        </a:p>
      </dgm:t>
    </dgm:pt>
    <dgm:pt modelId="{41A41942-622A-DC40-9B09-894966952EAE}">
      <dgm:prSet/>
      <dgm:spPr/>
      <dgm:t>
        <a:bodyPr/>
        <a:lstStyle/>
        <a:p>
          <a:pPr rtl="0"/>
          <a:r>
            <a:rPr lang="en-US" b="1" dirty="0"/>
            <a:t>SHA most widely used hash algorithm</a:t>
          </a:r>
        </a:p>
      </dgm:t>
    </dgm:pt>
    <dgm:pt modelId="{0AE38F50-C55A-1C49-BD2B-D09767E41B39}" type="parTrans" cxnId="{D9235BD7-6B42-9E4E-BAAF-9B256955252D}">
      <dgm:prSet/>
      <dgm:spPr/>
      <dgm:t>
        <a:bodyPr/>
        <a:lstStyle/>
        <a:p>
          <a:endParaRPr lang="en-US"/>
        </a:p>
      </dgm:t>
    </dgm:pt>
    <dgm:pt modelId="{9B0E4561-D4FF-B449-BAF9-BB07ABEB0DCC}" type="sibTrans" cxnId="{D9235BD7-6B42-9E4E-BAAF-9B256955252D}">
      <dgm:prSet/>
      <dgm:spPr/>
      <dgm:t>
        <a:bodyPr/>
        <a:lstStyle/>
        <a:p>
          <a:endParaRPr lang="en-US"/>
        </a:p>
      </dgm:t>
    </dgm:pt>
    <dgm:pt modelId="{77F32EFA-F609-C546-A82D-526701ED7502}">
      <dgm:prSet/>
      <dgm:spPr/>
      <dgm:t>
        <a:bodyPr/>
        <a:lstStyle/>
        <a:p>
          <a:pPr rtl="0"/>
          <a:r>
            <a:rPr lang="en-US" b="1" dirty="0"/>
            <a:t>Additional secure hash function applications:</a:t>
          </a:r>
        </a:p>
      </dgm:t>
    </dgm:pt>
    <dgm:pt modelId="{F4FFDB5C-462F-FE4B-9955-1F21203649F3}" type="parTrans" cxnId="{FF73F5B5-5FEB-6B42-AFA8-2647CA4E66AA}">
      <dgm:prSet/>
      <dgm:spPr/>
      <dgm:t>
        <a:bodyPr/>
        <a:lstStyle/>
        <a:p>
          <a:endParaRPr lang="en-US"/>
        </a:p>
      </dgm:t>
    </dgm:pt>
    <dgm:pt modelId="{6397634A-C869-7F4E-8771-AFA78072CAF2}" type="sibTrans" cxnId="{FF73F5B5-5FEB-6B42-AFA8-2647CA4E66AA}">
      <dgm:prSet/>
      <dgm:spPr/>
      <dgm:t>
        <a:bodyPr/>
        <a:lstStyle/>
        <a:p>
          <a:endParaRPr lang="en-US"/>
        </a:p>
      </dgm:t>
    </dgm:pt>
    <dgm:pt modelId="{26AF1D85-B7F5-5E49-BB5E-91D83389D974}">
      <dgm:prSet custT="1"/>
      <dgm:spPr/>
      <dgm:t>
        <a:bodyPr/>
        <a:lstStyle/>
        <a:p>
          <a:pPr rtl="0"/>
          <a:r>
            <a:rPr lang="en-US" sz="2000" dirty="0">
              <a:latin typeface="+mj-lt"/>
            </a:rPr>
            <a:t>Passwords</a:t>
          </a:r>
        </a:p>
      </dgm:t>
    </dgm:pt>
    <dgm:pt modelId="{8A54B6D0-2A27-384B-92F2-ABA8D50FAD51}" type="parTrans" cxnId="{8D6DA03E-613B-DF43-9B85-B7BF1EBC32AE}">
      <dgm:prSet/>
      <dgm:spPr/>
      <dgm:t>
        <a:bodyPr/>
        <a:lstStyle/>
        <a:p>
          <a:endParaRPr lang="en-US"/>
        </a:p>
      </dgm:t>
    </dgm:pt>
    <dgm:pt modelId="{E0AA0114-9FA3-CC41-9EF0-47A959C17A6E}" type="sibTrans" cxnId="{8D6DA03E-613B-DF43-9B85-B7BF1EBC32AE}">
      <dgm:prSet/>
      <dgm:spPr/>
      <dgm:t>
        <a:bodyPr/>
        <a:lstStyle/>
        <a:p>
          <a:endParaRPr lang="en-US"/>
        </a:p>
      </dgm:t>
    </dgm:pt>
    <dgm:pt modelId="{3F2F1843-EC6B-3141-A0E7-8826C5C38BB9}">
      <dgm:prSet custT="1"/>
      <dgm:spPr/>
      <dgm:t>
        <a:bodyPr/>
        <a:lstStyle/>
        <a:p>
          <a:pPr rtl="0"/>
          <a:r>
            <a:rPr lang="en-US" sz="1600" dirty="0">
              <a:latin typeface="+mj-lt"/>
            </a:rPr>
            <a:t>Hash of a password is stored by an operating system</a:t>
          </a:r>
        </a:p>
      </dgm:t>
    </dgm:pt>
    <dgm:pt modelId="{78B14740-97EA-FD40-A87F-08566D00041F}" type="parTrans" cxnId="{D2B3349D-A30E-8946-BFD5-D663482D9B5C}">
      <dgm:prSet/>
      <dgm:spPr/>
      <dgm:t>
        <a:bodyPr/>
        <a:lstStyle/>
        <a:p>
          <a:endParaRPr lang="en-US"/>
        </a:p>
      </dgm:t>
    </dgm:pt>
    <dgm:pt modelId="{936A063B-1D3B-C149-97EB-4548A5161432}" type="sibTrans" cxnId="{D2B3349D-A30E-8946-BFD5-D663482D9B5C}">
      <dgm:prSet/>
      <dgm:spPr/>
      <dgm:t>
        <a:bodyPr/>
        <a:lstStyle/>
        <a:p>
          <a:endParaRPr lang="en-US"/>
        </a:p>
      </dgm:t>
    </dgm:pt>
    <dgm:pt modelId="{41083114-BD52-1841-9E38-7CF2B3DC3147}">
      <dgm:prSet custT="1"/>
      <dgm:spPr/>
      <dgm:t>
        <a:bodyPr/>
        <a:lstStyle/>
        <a:p>
          <a:pPr rtl="0"/>
          <a:r>
            <a:rPr lang="en-US" sz="2000" dirty="0">
              <a:latin typeface="+mj-lt"/>
            </a:rPr>
            <a:t>Intrusion detection</a:t>
          </a:r>
        </a:p>
      </dgm:t>
    </dgm:pt>
    <dgm:pt modelId="{7BB6F246-65E9-CA45-BC23-A9B5F1B4C3CE}" type="parTrans" cxnId="{4BD68CD1-94B5-5D4C-990B-488DA0F60A63}">
      <dgm:prSet/>
      <dgm:spPr/>
      <dgm:t>
        <a:bodyPr/>
        <a:lstStyle/>
        <a:p>
          <a:endParaRPr lang="en-US"/>
        </a:p>
      </dgm:t>
    </dgm:pt>
    <dgm:pt modelId="{C66653B2-1B5E-F94E-941B-BE495A20F341}" type="sibTrans" cxnId="{4BD68CD1-94B5-5D4C-990B-488DA0F60A63}">
      <dgm:prSet/>
      <dgm:spPr/>
      <dgm:t>
        <a:bodyPr/>
        <a:lstStyle/>
        <a:p>
          <a:endParaRPr lang="en-US"/>
        </a:p>
      </dgm:t>
    </dgm:pt>
    <dgm:pt modelId="{7F910A39-5F75-B94E-A436-A0547C4188B2}">
      <dgm:prSet custT="1"/>
      <dgm:spPr/>
      <dgm:t>
        <a:bodyPr/>
        <a:lstStyle/>
        <a:p>
          <a:pPr rtl="0"/>
          <a:r>
            <a:rPr lang="en-US" sz="1600" dirty="0">
              <a:latin typeface="+mj-lt"/>
            </a:rPr>
            <a:t>Store H(F) for each file on a system and secure the hash values</a:t>
          </a:r>
        </a:p>
      </dgm:t>
    </dgm:pt>
    <dgm:pt modelId="{57058DB9-B10A-A54B-A039-FFD1B3B850C4}" type="parTrans" cxnId="{4A9276D8-B6B4-6540-8857-B5D9DEA1B6C5}">
      <dgm:prSet/>
      <dgm:spPr/>
      <dgm:t>
        <a:bodyPr/>
        <a:lstStyle/>
        <a:p>
          <a:endParaRPr lang="en-US"/>
        </a:p>
      </dgm:t>
    </dgm:pt>
    <dgm:pt modelId="{08339C6B-E5EA-0842-8414-92CFEF263677}" type="sibTrans" cxnId="{4A9276D8-B6B4-6540-8857-B5D9DEA1B6C5}">
      <dgm:prSet/>
      <dgm:spPr/>
      <dgm:t>
        <a:bodyPr/>
        <a:lstStyle/>
        <a:p>
          <a:endParaRPr lang="en-US"/>
        </a:p>
      </dgm:t>
    </dgm:pt>
    <dgm:pt modelId="{217BE49F-6B51-0E4C-A51E-13C8CA1FFAE6}" type="pres">
      <dgm:prSet presAssocID="{624BBFED-F51C-FF4C-8305-A811AC79D33E}" presName="diagram" presStyleCnt="0">
        <dgm:presLayoutVars>
          <dgm:chPref val="1"/>
          <dgm:dir/>
          <dgm:animOne val="branch"/>
          <dgm:animLvl val="lvl"/>
          <dgm:resizeHandles/>
        </dgm:presLayoutVars>
      </dgm:prSet>
      <dgm:spPr/>
      <dgm:t>
        <a:bodyPr/>
        <a:lstStyle/>
        <a:p>
          <a:endParaRPr lang="en-IN"/>
        </a:p>
      </dgm:t>
    </dgm:pt>
    <dgm:pt modelId="{ED9447F1-5E48-D54A-9F7C-F958A5B3FF94}" type="pres">
      <dgm:prSet presAssocID="{ABD93B33-C118-844C-BAFD-3D35E04D0DED}" presName="root" presStyleCnt="0"/>
      <dgm:spPr/>
    </dgm:pt>
    <dgm:pt modelId="{03EBA336-1F81-5549-A20C-6209F18EF50D}" type="pres">
      <dgm:prSet presAssocID="{ABD93B33-C118-844C-BAFD-3D35E04D0DED}" presName="rootComposite" presStyleCnt="0"/>
      <dgm:spPr/>
    </dgm:pt>
    <dgm:pt modelId="{35D28530-9B83-C74D-91F6-77AB99468580}" type="pres">
      <dgm:prSet presAssocID="{ABD93B33-C118-844C-BAFD-3D35E04D0DED}" presName="rootText" presStyleLbl="node1" presStyleIdx="0" presStyleCnt="3"/>
      <dgm:spPr/>
      <dgm:t>
        <a:bodyPr/>
        <a:lstStyle/>
        <a:p>
          <a:endParaRPr lang="en-IN"/>
        </a:p>
      </dgm:t>
    </dgm:pt>
    <dgm:pt modelId="{49A278F0-581A-564B-8DFC-DBC49B38B75B}" type="pres">
      <dgm:prSet presAssocID="{ABD93B33-C118-844C-BAFD-3D35E04D0DED}" presName="rootConnector" presStyleLbl="node1" presStyleIdx="0" presStyleCnt="3"/>
      <dgm:spPr/>
      <dgm:t>
        <a:bodyPr/>
        <a:lstStyle/>
        <a:p>
          <a:endParaRPr lang="en-IN"/>
        </a:p>
      </dgm:t>
    </dgm:pt>
    <dgm:pt modelId="{EFEA4FAA-C3FE-DD48-B0D5-502148DFCBBC}" type="pres">
      <dgm:prSet presAssocID="{ABD93B33-C118-844C-BAFD-3D35E04D0DED}" presName="childShape" presStyleCnt="0"/>
      <dgm:spPr/>
    </dgm:pt>
    <dgm:pt modelId="{4B463A52-E941-7E40-BC68-46C0B7843310}" type="pres">
      <dgm:prSet presAssocID="{5E4B3B62-1CF7-DA47-8CE9-41C84E96CB43}" presName="Name13" presStyleLbl="parChTrans1D2" presStyleIdx="0" presStyleCnt="4"/>
      <dgm:spPr/>
      <dgm:t>
        <a:bodyPr/>
        <a:lstStyle/>
        <a:p>
          <a:endParaRPr lang="en-IN"/>
        </a:p>
      </dgm:t>
    </dgm:pt>
    <dgm:pt modelId="{941C9D78-D120-9543-BD2D-35A95506A619}" type="pres">
      <dgm:prSet presAssocID="{CFB4B3C3-CAEA-9C43-BFED-929E4069F7C0}" presName="childText" presStyleLbl="bgAcc1" presStyleIdx="0" presStyleCnt="4" custScaleX="122529">
        <dgm:presLayoutVars>
          <dgm:bulletEnabled val="1"/>
        </dgm:presLayoutVars>
      </dgm:prSet>
      <dgm:spPr/>
      <dgm:t>
        <a:bodyPr/>
        <a:lstStyle/>
        <a:p>
          <a:endParaRPr lang="en-IN"/>
        </a:p>
      </dgm:t>
    </dgm:pt>
    <dgm:pt modelId="{7F611DE7-6419-224B-B36E-23270D19B614}" type="pres">
      <dgm:prSet presAssocID="{F9E25E7C-479E-5F47-B495-ED62F184A14D}" presName="Name13" presStyleLbl="parChTrans1D2" presStyleIdx="1" presStyleCnt="4"/>
      <dgm:spPr/>
      <dgm:t>
        <a:bodyPr/>
        <a:lstStyle/>
        <a:p>
          <a:endParaRPr lang="en-IN"/>
        </a:p>
      </dgm:t>
    </dgm:pt>
    <dgm:pt modelId="{7C968010-9241-F44F-BC28-2669B635FD43}" type="pres">
      <dgm:prSet presAssocID="{A1BFC497-9432-8B4A-9108-38336F09A8F5}" presName="childText" presStyleLbl="bgAcc1" presStyleIdx="1" presStyleCnt="4" custScaleX="122529" custScaleY="122301">
        <dgm:presLayoutVars>
          <dgm:bulletEnabled val="1"/>
        </dgm:presLayoutVars>
      </dgm:prSet>
      <dgm:spPr/>
      <dgm:t>
        <a:bodyPr/>
        <a:lstStyle/>
        <a:p>
          <a:endParaRPr lang="en-IN"/>
        </a:p>
      </dgm:t>
    </dgm:pt>
    <dgm:pt modelId="{88DD1280-5828-6E47-AA20-B88D840DE266}" type="pres">
      <dgm:prSet presAssocID="{41A41942-622A-DC40-9B09-894966952EAE}" presName="root" presStyleCnt="0"/>
      <dgm:spPr/>
    </dgm:pt>
    <dgm:pt modelId="{C18DADE8-224A-8A44-9BAB-C4BD7DC202BD}" type="pres">
      <dgm:prSet presAssocID="{41A41942-622A-DC40-9B09-894966952EAE}" presName="rootComposite" presStyleCnt="0"/>
      <dgm:spPr/>
    </dgm:pt>
    <dgm:pt modelId="{840280CE-60A5-C849-B404-9AB21DBE47A7}" type="pres">
      <dgm:prSet presAssocID="{41A41942-622A-DC40-9B09-894966952EAE}" presName="rootText" presStyleLbl="node1" presStyleIdx="1" presStyleCnt="3"/>
      <dgm:spPr/>
      <dgm:t>
        <a:bodyPr/>
        <a:lstStyle/>
        <a:p>
          <a:endParaRPr lang="en-IN"/>
        </a:p>
      </dgm:t>
    </dgm:pt>
    <dgm:pt modelId="{567E1259-FAF7-B64D-8065-5B60A4BE12E9}" type="pres">
      <dgm:prSet presAssocID="{41A41942-622A-DC40-9B09-894966952EAE}" presName="rootConnector" presStyleLbl="node1" presStyleIdx="1" presStyleCnt="3"/>
      <dgm:spPr/>
      <dgm:t>
        <a:bodyPr/>
        <a:lstStyle/>
        <a:p>
          <a:endParaRPr lang="en-IN"/>
        </a:p>
      </dgm:t>
    </dgm:pt>
    <dgm:pt modelId="{A9766F5D-3BB1-D049-8DC8-EC327EFEF98C}" type="pres">
      <dgm:prSet presAssocID="{41A41942-622A-DC40-9B09-894966952EAE}" presName="childShape" presStyleCnt="0"/>
      <dgm:spPr/>
    </dgm:pt>
    <dgm:pt modelId="{D608F4AB-ACFB-E64A-97FE-5C5EC86DB1AB}" type="pres">
      <dgm:prSet presAssocID="{77F32EFA-F609-C546-A82D-526701ED7502}" presName="root" presStyleCnt="0"/>
      <dgm:spPr/>
    </dgm:pt>
    <dgm:pt modelId="{D48C504A-583B-764B-97A1-630CFE962BB3}" type="pres">
      <dgm:prSet presAssocID="{77F32EFA-F609-C546-A82D-526701ED7502}" presName="rootComposite" presStyleCnt="0"/>
      <dgm:spPr/>
    </dgm:pt>
    <dgm:pt modelId="{4645D202-5DB6-6E4A-A9F9-2B1774BB297D}" type="pres">
      <dgm:prSet presAssocID="{77F32EFA-F609-C546-A82D-526701ED7502}" presName="rootText" presStyleLbl="node1" presStyleIdx="2" presStyleCnt="3"/>
      <dgm:spPr/>
      <dgm:t>
        <a:bodyPr/>
        <a:lstStyle/>
        <a:p>
          <a:endParaRPr lang="en-IN"/>
        </a:p>
      </dgm:t>
    </dgm:pt>
    <dgm:pt modelId="{F335B8F9-2E4F-D54F-8AA0-DF1A03B21B15}" type="pres">
      <dgm:prSet presAssocID="{77F32EFA-F609-C546-A82D-526701ED7502}" presName="rootConnector" presStyleLbl="node1" presStyleIdx="2" presStyleCnt="3"/>
      <dgm:spPr/>
      <dgm:t>
        <a:bodyPr/>
        <a:lstStyle/>
        <a:p>
          <a:endParaRPr lang="en-IN"/>
        </a:p>
      </dgm:t>
    </dgm:pt>
    <dgm:pt modelId="{DC63BE6D-740D-814A-9489-09E79DD5AC30}" type="pres">
      <dgm:prSet presAssocID="{77F32EFA-F609-C546-A82D-526701ED7502}" presName="childShape" presStyleCnt="0"/>
      <dgm:spPr/>
    </dgm:pt>
    <dgm:pt modelId="{CA53AD6B-B69A-E54E-AEBE-F2E47ADE0943}" type="pres">
      <dgm:prSet presAssocID="{8A54B6D0-2A27-384B-92F2-ABA8D50FAD51}" presName="Name13" presStyleLbl="parChTrans1D2" presStyleIdx="2" presStyleCnt="4"/>
      <dgm:spPr/>
      <dgm:t>
        <a:bodyPr/>
        <a:lstStyle/>
        <a:p>
          <a:endParaRPr lang="en-IN"/>
        </a:p>
      </dgm:t>
    </dgm:pt>
    <dgm:pt modelId="{AE608FC6-4BCB-4B40-BEF0-33A0CABF22D8}" type="pres">
      <dgm:prSet presAssocID="{26AF1D85-B7F5-5E49-BB5E-91D83389D974}" presName="childText" presStyleLbl="bgAcc1" presStyleIdx="2" presStyleCnt="4" custScaleX="114190">
        <dgm:presLayoutVars>
          <dgm:bulletEnabled val="1"/>
        </dgm:presLayoutVars>
      </dgm:prSet>
      <dgm:spPr/>
      <dgm:t>
        <a:bodyPr/>
        <a:lstStyle/>
        <a:p>
          <a:endParaRPr lang="en-IN"/>
        </a:p>
      </dgm:t>
    </dgm:pt>
    <dgm:pt modelId="{D9D42A1B-051C-F843-A787-3AAA2B7A73F0}" type="pres">
      <dgm:prSet presAssocID="{7BB6F246-65E9-CA45-BC23-A9B5F1B4C3CE}" presName="Name13" presStyleLbl="parChTrans1D2" presStyleIdx="3" presStyleCnt="4"/>
      <dgm:spPr/>
      <dgm:t>
        <a:bodyPr/>
        <a:lstStyle/>
        <a:p>
          <a:endParaRPr lang="en-IN"/>
        </a:p>
      </dgm:t>
    </dgm:pt>
    <dgm:pt modelId="{465CC7F0-69C0-5441-A36F-08900F6D9661}" type="pres">
      <dgm:prSet presAssocID="{41083114-BD52-1841-9E38-7CF2B3DC3147}" presName="childText" presStyleLbl="bgAcc1" presStyleIdx="3" presStyleCnt="4" custScaleX="117953" custScaleY="118076" custLinFactNeighborX="-378" custLinFactNeighborY="7885">
        <dgm:presLayoutVars>
          <dgm:bulletEnabled val="1"/>
        </dgm:presLayoutVars>
      </dgm:prSet>
      <dgm:spPr/>
      <dgm:t>
        <a:bodyPr/>
        <a:lstStyle/>
        <a:p>
          <a:endParaRPr lang="en-IN"/>
        </a:p>
      </dgm:t>
    </dgm:pt>
  </dgm:ptLst>
  <dgm:cxnLst>
    <dgm:cxn modelId="{4BD68CD1-94B5-5D4C-990B-488DA0F60A63}" srcId="{77F32EFA-F609-C546-A82D-526701ED7502}" destId="{41083114-BD52-1841-9E38-7CF2B3DC3147}" srcOrd="1" destOrd="0" parTransId="{7BB6F246-65E9-CA45-BC23-A9B5F1B4C3CE}" sibTransId="{C66653B2-1B5E-F94E-941B-BE495A20F341}"/>
    <dgm:cxn modelId="{0694E0E5-F30E-E647-BC0B-922F2B8A7462}" type="presOf" srcId="{3F2F1843-EC6B-3141-A0E7-8826C5C38BB9}" destId="{AE608FC6-4BCB-4B40-BEF0-33A0CABF22D8}" srcOrd="0" destOrd="1" presId="urn:microsoft.com/office/officeart/2005/8/layout/hierarchy3"/>
    <dgm:cxn modelId="{FF73F5B5-5FEB-6B42-AFA8-2647CA4E66AA}" srcId="{624BBFED-F51C-FF4C-8305-A811AC79D33E}" destId="{77F32EFA-F609-C546-A82D-526701ED7502}" srcOrd="2" destOrd="0" parTransId="{F4FFDB5C-462F-FE4B-9955-1F21203649F3}" sibTransId="{6397634A-C869-7F4E-8771-AFA78072CAF2}"/>
    <dgm:cxn modelId="{168E1374-0929-5E46-B5B7-FF1334509C96}" type="presOf" srcId="{7F910A39-5F75-B94E-A436-A0547C4188B2}" destId="{465CC7F0-69C0-5441-A36F-08900F6D9661}" srcOrd="0" destOrd="1" presId="urn:microsoft.com/office/officeart/2005/8/layout/hierarchy3"/>
    <dgm:cxn modelId="{4A9276D8-B6B4-6540-8857-B5D9DEA1B6C5}" srcId="{41083114-BD52-1841-9E38-7CF2B3DC3147}" destId="{7F910A39-5F75-B94E-A436-A0547C4188B2}" srcOrd="0" destOrd="0" parTransId="{57058DB9-B10A-A54B-A039-FFD1B3B850C4}" sibTransId="{08339C6B-E5EA-0842-8414-92CFEF263677}"/>
    <dgm:cxn modelId="{DD0C63EA-2868-6145-A592-06BCE4D7299A}" srcId="{ABD93B33-C118-844C-BAFD-3D35E04D0DED}" destId="{CFB4B3C3-CAEA-9C43-BFED-929E4069F7C0}" srcOrd="0" destOrd="0" parTransId="{5E4B3B62-1CF7-DA47-8CE9-41C84E96CB43}" sibTransId="{B9681C5A-7A90-A544-B413-5F9E18AF4934}"/>
    <dgm:cxn modelId="{A4AF910B-FDE1-1646-BDD1-D62E107E32B6}" type="presOf" srcId="{8A54B6D0-2A27-384B-92F2-ABA8D50FAD51}" destId="{CA53AD6B-B69A-E54E-AEBE-F2E47ADE0943}" srcOrd="0" destOrd="0" presId="urn:microsoft.com/office/officeart/2005/8/layout/hierarchy3"/>
    <dgm:cxn modelId="{CA55B127-8FD2-0B4D-B605-54217C57F3F5}" srcId="{ABD93B33-C118-844C-BAFD-3D35E04D0DED}" destId="{A1BFC497-9432-8B4A-9108-38336F09A8F5}" srcOrd="1" destOrd="0" parTransId="{F9E25E7C-479E-5F47-B495-ED62F184A14D}" sibTransId="{E56C7622-BDB6-4E46-B424-DA3F263A9CC3}"/>
    <dgm:cxn modelId="{10224D9E-A19F-534B-B7D6-111981A9648B}" type="presOf" srcId="{CFB4B3C3-CAEA-9C43-BFED-929E4069F7C0}" destId="{941C9D78-D120-9543-BD2D-35A95506A619}" srcOrd="0" destOrd="0" presId="urn:microsoft.com/office/officeart/2005/8/layout/hierarchy3"/>
    <dgm:cxn modelId="{0253C61D-A3CF-EE46-B9B6-8A4D842E643A}" type="presOf" srcId="{ABD93B33-C118-844C-BAFD-3D35E04D0DED}" destId="{49A278F0-581A-564B-8DFC-DBC49B38B75B}" srcOrd="1" destOrd="0" presId="urn:microsoft.com/office/officeart/2005/8/layout/hierarchy3"/>
    <dgm:cxn modelId="{B3117ABC-06C7-F14B-AECE-67EB61D10FA6}" type="presOf" srcId="{BDEC6004-B6A5-5248-9DC6-C7B03122D5E6}" destId="{941C9D78-D120-9543-BD2D-35A95506A619}" srcOrd="0" destOrd="1" presId="urn:microsoft.com/office/officeart/2005/8/layout/hierarchy3"/>
    <dgm:cxn modelId="{090A0534-916C-024C-AC53-C33AD66EFB3A}" type="presOf" srcId="{A1BFC497-9432-8B4A-9108-38336F09A8F5}" destId="{7C968010-9241-F44F-BC28-2669B635FD43}" srcOrd="0" destOrd="0" presId="urn:microsoft.com/office/officeart/2005/8/layout/hierarchy3"/>
    <dgm:cxn modelId="{5BABE6BE-586B-9445-8640-6008118616D9}" srcId="{624BBFED-F51C-FF4C-8305-A811AC79D33E}" destId="{ABD93B33-C118-844C-BAFD-3D35E04D0DED}" srcOrd="0" destOrd="0" parTransId="{A8D1B1CA-5758-F342-9F4B-7C0C89860EBD}" sibTransId="{2C20140D-A1A6-0049-AF01-E7BDBF0A0395}"/>
    <dgm:cxn modelId="{8340FCE4-C5E7-D548-8439-3F659FAF6A2D}" type="presOf" srcId="{77F32EFA-F609-C546-A82D-526701ED7502}" destId="{4645D202-5DB6-6E4A-A9F9-2B1774BB297D}" srcOrd="0" destOrd="0" presId="urn:microsoft.com/office/officeart/2005/8/layout/hierarchy3"/>
    <dgm:cxn modelId="{CCE5A018-9CA5-F94A-A28D-375C9BE7AF2B}" type="presOf" srcId="{7BB6F246-65E9-CA45-BC23-A9B5F1B4C3CE}" destId="{D9D42A1B-051C-F843-A787-3AAA2B7A73F0}" srcOrd="0" destOrd="0" presId="urn:microsoft.com/office/officeart/2005/8/layout/hierarchy3"/>
    <dgm:cxn modelId="{8D6DA03E-613B-DF43-9B85-B7BF1EBC32AE}" srcId="{77F32EFA-F609-C546-A82D-526701ED7502}" destId="{26AF1D85-B7F5-5E49-BB5E-91D83389D974}" srcOrd="0" destOrd="0" parTransId="{8A54B6D0-2A27-384B-92F2-ABA8D50FAD51}" sibTransId="{E0AA0114-9FA3-CC41-9EF0-47A959C17A6E}"/>
    <dgm:cxn modelId="{D778DDDB-0D3C-1943-ABDC-AD582FB155F2}" type="presOf" srcId="{624BBFED-F51C-FF4C-8305-A811AC79D33E}" destId="{217BE49F-6B51-0E4C-A51E-13C8CA1FFAE6}" srcOrd="0" destOrd="0" presId="urn:microsoft.com/office/officeart/2005/8/layout/hierarchy3"/>
    <dgm:cxn modelId="{486118E4-D7A9-7F4C-85E6-B309EBCADE00}" type="presOf" srcId="{26AF1D85-B7F5-5E49-BB5E-91D83389D974}" destId="{AE608FC6-4BCB-4B40-BEF0-33A0CABF22D8}" srcOrd="0" destOrd="0" presId="urn:microsoft.com/office/officeart/2005/8/layout/hierarchy3"/>
    <dgm:cxn modelId="{28D2AE7B-E6F3-3F49-8F8A-578111BBDB47}" type="presOf" srcId="{41A41942-622A-DC40-9B09-894966952EAE}" destId="{567E1259-FAF7-B64D-8065-5B60A4BE12E9}" srcOrd="1" destOrd="0" presId="urn:microsoft.com/office/officeart/2005/8/layout/hierarchy3"/>
    <dgm:cxn modelId="{9001D7D0-2BE3-234C-AF01-D4CD0B491ACD}" type="presOf" srcId="{F9E25E7C-479E-5F47-B495-ED62F184A14D}" destId="{7F611DE7-6419-224B-B36E-23270D19B614}" srcOrd="0" destOrd="0" presId="urn:microsoft.com/office/officeart/2005/8/layout/hierarchy3"/>
    <dgm:cxn modelId="{D2B3349D-A30E-8946-BFD5-D663482D9B5C}" srcId="{26AF1D85-B7F5-5E49-BB5E-91D83389D974}" destId="{3F2F1843-EC6B-3141-A0E7-8826C5C38BB9}" srcOrd="0" destOrd="0" parTransId="{78B14740-97EA-FD40-A87F-08566D00041F}" sibTransId="{936A063B-1D3B-C149-97EB-4548A5161432}"/>
    <dgm:cxn modelId="{601A7873-DB8D-A048-9D36-60DA07718DAF}" type="presOf" srcId="{5E4B3B62-1CF7-DA47-8CE9-41C84E96CB43}" destId="{4B463A52-E941-7E40-BC68-46C0B7843310}" srcOrd="0" destOrd="0" presId="urn:microsoft.com/office/officeart/2005/8/layout/hierarchy3"/>
    <dgm:cxn modelId="{D75F12E9-2289-B943-B3E4-12283019AB6A}" type="presOf" srcId="{41A41942-622A-DC40-9B09-894966952EAE}" destId="{840280CE-60A5-C849-B404-9AB21DBE47A7}" srcOrd="0" destOrd="0" presId="urn:microsoft.com/office/officeart/2005/8/layout/hierarchy3"/>
    <dgm:cxn modelId="{7D30C638-9E03-8541-BBB4-6BCD284BFDA9}" type="presOf" srcId="{41083114-BD52-1841-9E38-7CF2B3DC3147}" destId="{465CC7F0-69C0-5441-A36F-08900F6D9661}" srcOrd="0" destOrd="0" presId="urn:microsoft.com/office/officeart/2005/8/layout/hierarchy3"/>
    <dgm:cxn modelId="{D9235BD7-6B42-9E4E-BAAF-9B256955252D}" srcId="{624BBFED-F51C-FF4C-8305-A811AC79D33E}" destId="{41A41942-622A-DC40-9B09-894966952EAE}" srcOrd="1" destOrd="0" parTransId="{0AE38F50-C55A-1C49-BD2B-D09767E41B39}" sibTransId="{9B0E4561-D4FF-B449-BAF9-BB07ABEB0DCC}"/>
    <dgm:cxn modelId="{8F167FE5-942A-B746-A7E5-EF4A99655C73}" srcId="{A1BFC497-9432-8B4A-9108-38336F09A8F5}" destId="{28E4B20B-D52A-C34E-ACDF-61C4852E4B1A}" srcOrd="0" destOrd="0" parTransId="{7DF63308-B7FE-094D-8194-6C297CB21646}" sibTransId="{07CAA4ED-40BF-0242-9EE3-BBEEB5AA4A5A}"/>
    <dgm:cxn modelId="{FC1AB060-F46C-0842-8927-33A9F495EB8F}" type="presOf" srcId="{28E4B20B-D52A-C34E-ACDF-61C4852E4B1A}" destId="{7C968010-9241-F44F-BC28-2669B635FD43}" srcOrd="0" destOrd="1" presId="urn:microsoft.com/office/officeart/2005/8/layout/hierarchy3"/>
    <dgm:cxn modelId="{93A45FEF-6141-6A4E-88D8-E32B27E37F1A}" type="presOf" srcId="{ABD93B33-C118-844C-BAFD-3D35E04D0DED}" destId="{35D28530-9B83-C74D-91F6-77AB99468580}" srcOrd="0" destOrd="0" presId="urn:microsoft.com/office/officeart/2005/8/layout/hierarchy3"/>
    <dgm:cxn modelId="{48422EB2-9E23-6F40-A2EC-28D999586D8D}" srcId="{CFB4B3C3-CAEA-9C43-BFED-929E4069F7C0}" destId="{BDEC6004-B6A5-5248-9DC6-C7B03122D5E6}" srcOrd="0" destOrd="0" parTransId="{26B12BB8-597B-E64C-B411-C654A3CFF055}" sibTransId="{93D5DA44-9484-434B-81B1-211FC6CE60FE}"/>
    <dgm:cxn modelId="{CF3614B1-80A4-5E40-B504-EAEEB4EB8C04}" type="presOf" srcId="{77F32EFA-F609-C546-A82D-526701ED7502}" destId="{F335B8F9-2E4F-D54F-8AA0-DF1A03B21B15}" srcOrd="1" destOrd="0" presId="urn:microsoft.com/office/officeart/2005/8/layout/hierarchy3"/>
    <dgm:cxn modelId="{06BEA488-A6B3-8C49-96B9-F8FCE465EA70}" type="presParOf" srcId="{217BE49F-6B51-0E4C-A51E-13C8CA1FFAE6}" destId="{ED9447F1-5E48-D54A-9F7C-F958A5B3FF94}" srcOrd="0" destOrd="0" presId="urn:microsoft.com/office/officeart/2005/8/layout/hierarchy3"/>
    <dgm:cxn modelId="{C217B66D-42DE-3D4C-BB2D-78E9C6A51580}" type="presParOf" srcId="{ED9447F1-5E48-D54A-9F7C-F958A5B3FF94}" destId="{03EBA336-1F81-5549-A20C-6209F18EF50D}" srcOrd="0" destOrd="0" presId="urn:microsoft.com/office/officeart/2005/8/layout/hierarchy3"/>
    <dgm:cxn modelId="{BC239CD5-207C-C248-AC10-9CE501E39250}" type="presParOf" srcId="{03EBA336-1F81-5549-A20C-6209F18EF50D}" destId="{35D28530-9B83-C74D-91F6-77AB99468580}" srcOrd="0" destOrd="0" presId="urn:microsoft.com/office/officeart/2005/8/layout/hierarchy3"/>
    <dgm:cxn modelId="{C4AF9840-1703-C747-90AF-A0448A4EE262}" type="presParOf" srcId="{03EBA336-1F81-5549-A20C-6209F18EF50D}" destId="{49A278F0-581A-564B-8DFC-DBC49B38B75B}" srcOrd="1" destOrd="0" presId="urn:microsoft.com/office/officeart/2005/8/layout/hierarchy3"/>
    <dgm:cxn modelId="{9CF89EE1-BE8F-DA4B-BE49-2BABD946CF70}" type="presParOf" srcId="{ED9447F1-5E48-D54A-9F7C-F958A5B3FF94}" destId="{EFEA4FAA-C3FE-DD48-B0D5-502148DFCBBC}" srcOrd="1" destOrd="0" presId="urn:microsoft.com/office/officeart/2005/8/layout/hierarchy3"/>
    <dgm:cxn modelId="{E00BDC16-688C-CF4C-A6FD-47FBC49E7A35}" type="presParOf" srcId="{EFEA4FAA-C3FE-DD48-B0D5-502148DFCBBC}" destId="{4B463A52-E941-7E40-BC68-46C0B7843310}" srcOrd="0" destOrd="0" presId="urn:microsoft.com/office/officeart/2005/8/layout/hierarchy3"/>
    <dgm:cxn modelId="{D982B141-FED6-9A4C-A0F1-E1616A153B91}" type="presParOf" srcId="{EFEA4FAA-C3FE-DD48-B0D5-502148DFCBBC}" destId="{941C9D78-D120-9543-BD2D-35A95506A619}" srcOrd="1" destOrd="0" presId="urn:microsoft.com/office/officeart/2005/8/layout/hierarchy3"/>
    <dgm:cxn modelId="{7DBC3D16-1860-D147-8A20-A1F89E1BDBB8}" type="presParOf" srcId="{EFEA4FAA-C3FE-DD48-B0D5-502148DFCBBC}" destId="{7F611DE7-6419-224B-B36E-23270D19B614}" srcOrd="2" destOrd="0" presId="urn:microsoft.com/office/officeart/2005/8/layout/hierarchy3"/>
    <dgm:cxn modelId="{91C5ADB8-365F-4C42-8E77-FDC45D7D8D22}" type="presParOf" srcId="{EFEA4FAA-C3FE-DD48-B0D5-502148DFCBBC}" destId="{7C968010-9241-F44F-BC28-2669B635FD43}" srcOrd="3" destOrd="0" presId="urn:microsoft.com/office/officeart/2005/8/layout/hierarchy3"/>
    <dgm:cxn modelId="{6C0217F7-9EAB-B543-B495-B07651723DCE}" type="presParOf" srcId="{217BE49F-6B51-0E4C-A51E-13C8CA1FFAE6}" destId="{88DD1280-5828-6E47-AA20-B88D840DE266}" srcOrd="1" destOrd="0" presId="urn:microsoft.com/office/officeart/2005/8/layout/hierarchy3"/>
    <dgm:cxn modelId="{4490F466-6DAE-D94A-9E45-C5946017B0D8}" type="presParOf" srcId="{88DD1280-5828-6E47-AA20-B88D840DE266}" destId="{C18DADE8-224A-8A44-9BAB-C4BD7DC202BD}" srcOrd="0" destOrd="0" presId="urn:microsoft.com/office/officeart/2005/8/layout/hierarchy3"/>
    <dgm:cxn modelId="{A8EF9A27-09DA-5641-8BB4-0834F43AFF07}" type="presParOf" srcId="{C18DADE8-224A-8A44-9BAB-C4BD7DC202BD}" destId="{840280CE-60A5-C849-B404-9AB21DBE47A7}" srcOrd="0" destOrd="0" presId="urn:microsoft.com/office/officeart/2005/8/layout/hierarchy3"/>
    <dgm:cxn modelId="{783561B2-06F6-6648-AE85-36F347F66BC1}" type="presParOf" srcId="{C18DADE8-224A-8A44-9BAB-C4BD7DC202BD}" destId="{567E1259-FAF7-B64D-8065-5B60A4BE12E9}" srcOrd="1" destOrd="0" presId="urn:microsoft.com/office/officeart/2005/8/layout/hierarchy3"/>
    <dgm:cxn modelId="{D8D7959F-85C2-644A-BA0B-31A2C99656D2}" type="presParOf" srcId="{88DD1280-5828-6E47-AA20-B88D840DE266}" destId="{A9766F5D-3BB1-D049-8DC8-EC327EFEF98C}" srcOrd="1" destOrd="0" presId="urn:microsoft.com/office/officeart/2005/8/layout/hierarchy3"/>
    <dgm:cxn modelId="{4DB1A8F8-1440-D440-A23A-463115617749}" type="presParOf" srcId="{217BE49F-6B51-0E4C-A51E-13C8CA1FFAE6}" destId="{D608F4AB-ACFB-E64A-97FE-5C5EC86DB1AB}" srcOrd="2" destOrd="0" presId="urn:microsoft.com/office/officeart/2005/8/layout/hierarchy3"/>
    <dgm:cxn modelId="{04D68628-344D-4C40-826E-CD8978DA2CE8}" type="presParOf" srcId="{D608F4AB-ACFB-E64A-97FE-5C5EC86DB1AB}" destId="{D48C504A-583B-764B-97A1-630CFE962BB3}" srcOrd="0" destOrd="0" presId="urn:microsoft.com/office/officeart/2005/8/layout/hierarchy3"/>
    <dgm:cxn modelId="{E7DB73B7-0975-F048-847D-78D33C92F79A}" type="presParOf" srcId="{D48C504A-583B-764B-97A1-630CFE962BB3}" destId="{4645D202-5DB6-6E4A-A9F9-2B1774BB297D}" srcOrd="0" destOrd="0" presId="urn:microsoft.com/office/officeart/2005/8/layout/hierarchy3"/>
    <dgm:cxn modelId="{15F84B7B-DB05-A541-93CD-2F1747907570}" type="presParOf" srcId="{D48C504A-583B-764B-97A1-630CFE962BB3}" destId="{F335B8F9-2E4F-D54F-8AA0-DF1A03B21B15}" srcOrd="1" destOrd="0" presId="urn:microsoft.com/office/officeart/2005/8/layout/hierarchy3"/>
    <dgm:cxn modelId="{6F280D1B-2DA1-594F-9803-0C9739E64367}" type="presParOf" srcId="{D608F4AB-ACFB-E64A-97FE-5C5EC86DB1AB}" destId="{DC63BE6D-740D-814A-9489-09E79DD5AC30}" srcOrd="1" destOrd="0" presId="urn:microsoft.com/office/officeart/2005/8/layout/hierarchy3"/>
    <dgm:cxn modelId="{42BE4938-4737-5843-B66A-6D4644243CFC}" type="presParOf" srcId="{DC63BE6D-740D-814A-9489-09E79DD5AC30}" destId="{CA53AD6B-B69A-E54E-AEBE-F2E47ADE0943}" srcOrd="0" destOrd="0" presId="urn:microsoft.com/office/officeart/2005/8/layout/hierarchy3"/>
    <dgm:cxn modelId="{393B03B5-5FC6-764B-B0D0-049E5FC43390}" type="presParOf" srcId="{DC63BE6D-740D-814A-9489-09E79DD5AC30}" destId="{AE608FC6-4BCB-4B40-BEF0-33A0CABF22D8}" srcOrd="1" destOrd="0" presId="urn:microsoft.com/office/officeart/2005/8/layout/hierarchy3"/>
    <dgm:cxn modelId="{9FB2C1A8-572B-CD4A-ABCD-1543322159BA}" type="presParOf" srcId="{DC63BE6D-740D-814A-9489-09E79DD5AC30}" destId="{D9D42A1B-051C-F843-A787-3AAA2B7A73F0}" srcOrd="2" destOrd="0" presId="urn:microsoft.com/office/officeart/2005/8/layout/hierarchy3"/>
    <dgm:cxn modelId="{19FC40EA-3CDB-8645-B002-213C0FCB6133}" type="presParOf" srcId="{DC63BE6D-740D-814A-9489-09E79DD5AC30}" destId="{465CC7F0-69C0-5441-A36F-08900F6D9661}" srcOrd="3"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D43C83-7A3A-CA41-9DEA-B535D386083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106D337-AA2E-CD4B-940B-6ED581C4FCF3}">
      <dgm:prSet custT="1"/>
      <dgm:spPr>
        <a:ln w="12700" cmpd="sng">
          <a:solidFill>
            <a:schemeClr val="accent2"/>
          </a:solidFill>
        </a:ln>
      </dgm:spPr>
      <dgm:t>
        <a:bodyPr/>
        <a:lstStyle/>
        <a:p>
          <a:pPr rtl="0"/>
          <a:r>
            <a:rPr lang="en-US" sz="2100" b="1" dirty="0">
              <a:solidFill>
                <a:srgbClr val="0000FF"/>
              </a:solidFill>
              <a:effectLst/>
            </a:rPr>
            <a:t>Publicly proposed by Diffie and Hellman in 1976</a:t>
          </a:r>
        </a:p>
      </dgm:t>
    </dgm:pt>
    <dgm:pt modelId="{9D82D345-4AB6-554A-A4FD-261419D4F540}" type="parTrans" cxnId="{C6E54507-CB26-424A-A736-9AC8AA71FA5E}">
      <dgm:prSet/>
      <dgm:spPr/>
      <dgm:t>
        <a:bodyPr/>
        <a:lstStyle/>
        <a:p>
          <a:endParaRPr lang="en-US"/>
        </a:p>
      </dgm:t>
    </dgm:pt>
    <dgm:pt modelId="{155A0DD5-8E0C-3D4C-9802-C760C658727A}" type="sibTrans" cxnId="{C6E54507-CB26-424A-A736-9AC8AA71FA5E}">
      <dgm:prSet/>
      <dgm:spPr/>
      <dgm:t>
        <a:bodyPr/>
        <a:lstStyle/>
        <a:p>
          <a:endParaRPr lang="en-US"/>
        </a:p>
      </dgm:t>
    </dgm:pt>
    <dgm:pt modelId="{A02B055A-B0FF-174A-8E23-6E56ACAAEE39}">
      <dgm:prSet custT="1"/>
      <dgm:spPr>
        <a:ln w="12700">
          <a:solidFill>
            <a:schemeClr val="accent2"/>
          </a:solidFill>
        </a:ln>
      </dgm:spPr>
      <dgm:t>
        <a:bodyPr/>
        <a:lstStyle/>
        <a:p>
          <a:pPr rtl="0"/>
          <a:r>
            <a:rPr lang="en-US" sz="2100" b="1" dirty="0">
              <a:solidFill>
                <a:srgbClr val="0000FF"/>
              </a:solidFill>
              <a:effectLst/>
            </a:rPr>
            <a:t>Based on mathematical functions</a:t>
          </a:r>
        </a:p>
      </dgm:t>
    </dgm:pt>
    <dgm:pt modelId="{5B7EA543-DD9D-F64A-95C8-1FA56CC39934}" type="parTrans" cxnId="{2BC202DB-AEB8-7D43-AF31-DF6377818381}">
      <dgm:prSet/>
      <dgm:spPr/>
      <dgm:t>
        <a:bodyPr/>
        <a:lstStyle/>
        <a:p>
          <a:endParaRPr lang="en-US"/>
        </a:p>
      </dgm:t>
    </dgm:pt>
    <dgm:pt modelId="{682D9939-B16C-FE45-B7C8-E2B5956012D5}" type="sibTrans" cxnId="{2BC202DB-AEB8-7D43-AF31-DF6377818381}">
      <dgm:prSet/>
      <dgm:spPr/>
      <dgm:t>
        <a:bodyPr/>
        <a:lstStyle/>
        <a:p>
          <a:endParaRPr lang="en-US"/>
        </a:p>
      </dgm:t>
    </dgm:pt>
    <dgm:pt modelId="{3ECC392A-C46F-E944-B0E3-A2450D3A3606}">
      <dgm:prSet custT="1"/>
      <dgm:spPr>
        <a:ln w="12700">
          <a:solidFill>
            <a:schemeClr val="accent2"/>
          </a:solidFill>
        </a:ln>
      </dgm:spPr>
      <dgm:t>
        <a:bodyPr/>
        <a:lstStyle/>
        <a:p>
          <a:pPr rtl="0"/>
          <a:r>
            <a:rPr lang="en-US" sz="2100" b="1" dirty="0">
              <a:solidFill>
                <a:srgbClr val="0000FF"/>
              </a:solidFill>
              <a:effectLst/>
            </a:rPr>
            <a:t>Asymmetric</a:t>
          </a:r>
        </a:p>
      </dgm:t>
    </dgm:pt>
    <dgm:pt modelId="{A66FC1AE-F4A2-AE45-8186-7D0A81C06CB9}" type="parTrans" cxnId="{F1CDA9D5-135D-C44B-AEBD-CA63B571E30E}">
      <dgm:prSet/>
      <dgm:spPr/>
      <dgm:t>
        <a:bodyPr/>
        <a:lstStyle/>
        <a:p>
          <a:endParaRPr lang="en-US"/>
        </a:p>
      </dgm:t>
    </dgm:pt>
    <dgm:pt modelId="{8B356F16-041F-7D43-AE3B-77F5DC3C70F8}" type="sibTrans" cxnId="{F1CDA9D5-135D-C44B-AEBD-CA63B571E30E}">
      <dgm:prSet/>
      <dgm:spPr/>
      <dgm:t>
        <a:bodyPr/>
        <a:lstStyle/>
        <a:p>
          <a:endParaRPr lang="en-US"/>
        </a:p>
      </dgm:t>
    </dgm:pt>
    <dgm:pt modelId="{2961A619-6051-5743-8010-BC6210EA23F2}">
      <dgm:prSet custT="1"/>
      <dgm:spPr>
        <a:ln w="12700">
          <a:solidFill>
            <a:schemeClr val="accent2"/>
          </a:solidFill>
        </a:ln>
      </dgm:spPr>
      <dgm:t>
        <a:bodyPr/>
        <a:lstStyle/>
        <a:p>
          <a:pPr rtl="0"/>
          <a:r>
            <a:rPr lang="en-US" sz="1800" b="1" dirty="0">
              <a:solidFill>
                <a:srgbClr val="0000FF"/>
              </a:solidFill>
              <a:effectLst/>
            </a:rPr>
            <a:t>Uses two separate keys</a:t>
          </a:r>
        </a:p>
      </dgm:t>
    </dgm:pt>
    <dgm:pt modelId="{31252965-9EA8-7743-A1C5-B8084F110D8B}" type="parTrans" cxnId="{C03A0627-0181-EC48-BF51-4B884AC69DB9}">
      <dgm:prSet/>
      <dgm:spPr/>
      <dgm:t>
        <a:bodyPr/>
        <a:lstStyle/>
        <a:p>
          <a:endParaRPr lang="en-US"/>
        </a:p>
      </dgm:t>
    </dgm:pt>
    <dgm:pt modelId="{DFBB08AB-6DB6-BB4E-AA8F-A39EE7B8C417}" type="sibTrans" cxnId="{C03A0627-0181-EC48-BF51-4B884AC69DB9}">
      <dgm:prSet/>
      <dgm:spPr/>
      <dgm:t>
        <a:bodyPr/>
        <a:lstStyle/>
        <a:p>
          <a:endParaRPr lang="en-US"/>
        </a:p>
      </dgm:t>
    </dgm:pt>
    <dgm:pt modelId="{37AF3C0F-39BA-5949-8FBA-83C3964EC9F9}">
      <dgm:prSet custT="1"/>
      <dgm:spPr>
        <a:ln w="12700">
          <a:solidFill>
            <a:schemeClr val="accent2"/>
          </a:solidFill>
        </a:ln>
      </dgm:spPr>
      <dgm:t>
        <a:bodyPr/>
        <a:lstStyle/>
        <a:p>
          <a:pPr rtl="0"/>
          <a:r>
            <a:rPr lang="en-US" sz="1800" b="1" dirty="0">
              <a:solidFill>
                <a:srgbClr val="0000FF"/>
              </a:solidFill>
              <a:effectLst/>
            </a:rPr>
            <a:t>Public key and private key</a:t>
          </a:r>
        </a:p>
      </dgm:t>
    </dgm:pt>
    <dgm:pt modelId="{D274AA25-1AA7-0C41-BA06-68552CD131E4}" type="parTrans" cxnId="{0A575FD7-5F18-4D4A-B5A4-C4C97B05D716}">
      <dgm:prSet/>
      <dgm:spPr/>
      <dgm:t>
        <a:bodyPr/>
        <a:lstStyle/>
        <a:p>
          <a:endParaRPr lang="en-US"/>
        </a:p>
      </dgm:t>
    </dgm:pt>
    <dgm:pt modelId="{0148E6F0-A8D7-2D4A-9FF6-4CD98091AC95}" type="sibTrans" cxnId="{0A575FD7-5F18-4D4A-B5A4-C4C97B05D716}">
      <dgm:prSet/>
      <dgm:spPr/>
      <dgm:t>
        <a:bodyPr/>
        <a:lstStyle/>
        <a:p>
          <a:endParaRPr lang="en-US"/>
        </a:p>
      </dgm:t>
    </dgm:pt>
    <dgm:pt modelId="{C5007C76-94E2-5140-967C-1B9827B4D554}">
      <dgm:prSet custT="1"/>
      <dgm:spPr>
        <a:ln w="12700">
          <a:solidFill>
            <a:schemeClr val="accent2"/>
          </a:solidFill>
        </a:ln>
      </dgm:spPr>
      <dgm:t>
        <a:bodyPr/>
        <a:lstStyle/>
        <a:p>
          <a:pPr rtl="0"/>
          <a:r>
            <a:rPr lang="en-US" sz="1800" b="1" dirty="0">
              <a:solidFill>
                <a:srgbClr val="0000FF"/>
              </a:solidFill>
              <a:effectLst/>
            </a:rPr>
            <a:t>Public key is made public for others to use</a:t>
          </a:r>
        </a:p>
      </dgm:t>
    </dgm:pt>
    <dgm:pt modelId="{67794729-FC0A-584E-994D-3FB1EBC7D92A}" type="parTrans" cxnId="{558FA9EB-F87C-5347-973D-76A1A85DF5E3}">
      <dgm:prSet/>
      <dgm:spPr/>
      <dgm:t>
        <a:bodyPr/>
        <a:lstStyle/>
        <a:p>
          <a:endParaRPr lang="en-US"/>
        </a:p>
      </dgm:t>
    </dgm:pt>
    <dgm:pt modelId="{A47BAC33-9B46-9D4C-B83F-AE6A76E7EBD7}" type="sibTrans" cxnId="{558FA9EB-F87C-5347-973D-76A1A85DF5E3}">
      <dgm:prSet/>
      <dgm:spPr/>
      <dgm:t>
        <a:bodyPr/>
        <a:lstStyle/>
        <a:p>
          <a:endParaRPr lang="en-US"/>
        </a:p>
      </dgm:t>
    </dgm:pt>
    <dgm:pt modelId="{C8A244C1-761C-A949-A632-15A9D50FAF4B}">
      <dgm:prSet custT="1"/>
      <dgm:spPr>
        <a:ln w="12700">
          <a:solidFill>
            <a:schemeClr val="accent2"/>
          </a:solidFill>
        </a:ln>
      </dgm:spPr>
      <dgm:t>
        <a:bodyPr/>
        <a:lstStyle/>
        <a:p>
          <a:pPr rtl="0"/>
          <a:r>
            <a:rPr lang="en-US" sz="2100" b="1" dirty="0">
              <a:solidFill>
                <a:srgbClr val="0000FF"/>
              </a:solidFill>
              <a:effectLst/>
            </a:rPr>
            <a:t>Some form of protocol is needed for distribution</a:t>
          </a:r>
        </a:p>
      </dgm:t>
    </dgm:pt>
    <dgm:pt modelId="{D715F042-3D55-FB4B-8125-62B9B54735D2}" type="parTrans" cxnId="{EA2E20DF-DBDA-BB4B-A1C9-E4A52EF54ABE}">
      <dgm:prSet/>
      <dgm:spPr/>
      <dgm:t>
        <a:bodyPr/>
        <a:lstStyle/>
        <a:p>
          <a:endParaRPr lang="en-US"/>
        </a:p>
      </dgm:t>
    </dgm:pt>
    <dgm:pt modelId="{AF7ED2F1-94C4-734C-9ECA-46C914476433}" type="sibTrans" cxnId="{EA2E20DF-DBDA-BB4B-A1C9-E4A52EF54ABE}">
      <dgm:prSet/>
      <dgm:spPr/>
      <dgm:t>
        <a:bodyPr/>
        <a:lstStyle/>
        <a:p>
          <a:endParaRPr lang="en-US"/>
        </a:p>
      </dgm:t>
    </dgm:pt>
    <dgm:pt modelId="{A0567C3C-9C53-7E4B-9888-B3F81A6EA2CC}" type="pres">
      <dgm:prSet presAssocID="{44D43C83-7A3A-CA41-9DEA-B535D386083A}" presName="Name0" presStyleCnt="0">
        <dgm:presLayoutVars>
          <dgm:dir/>
          <dgm:resizeHandles val="exact"/>
        </dgm:presLayoutVars>
      </dgm:prSet>
      <dgm:spPr/>
      <dgm:t>
        <a:bodyPr/>
        <a:lstStyle/>
        <a:p>
          <a:endParaRPr lang="en-IN"/>
        </a:p>
      </dgm:t>
    </dgm:pt>
    <dgm:pt modelId="{BC3F313E-08D7-C74C-B243-12C7B35D646B}" type="pres">
      <dgm:prSet presAssocID="{F106D337-AA2E-CD4B-940B-6ED581C4FCF3}" presName="node" presStyleLbl="node1" presStyleIdx="0" presStyleCnt="4">
        <dgm:presLayoutVars>
          <dgm:bulletEnabled val="1"/>
        </dgm:presLayoutVars>
      </dgm:prSet>
      <dgm:spPr/>
      <dgm:t>
        <a:bodyPr/>
        <a:lstStyle/>
        <a:p>
          <a:endParaRPr lang="en-IN"/>
        </a:p>
      </dgm:t>
    </dgm:pt>
    <dgm:pt modelId="{2F3FEBE2-07BF-0042-9B49-3C103F5ABA93}" type="pres">
      <dgm:prSet presAssocID="{155A0DD5-8E0C-3D4C-9802-C760C658727A}" presName="sibTrans" presStyleCnt="0"/>
      <dgm:spPr/>
    </dgm:pt>
    <dgm:pt modelId="{9A5CAF2A-FD04-7B45-BE71-389250042074}" type="pres">
      <dgm:prSet presAssocID="{A02B055A-B0FF-174A-8E23-6E56ACAAEE39}" presName="node" presStyleLbl="node1" presStyleIdx="1" presStyleCnt="4">
        <dgm:presLayoutVars>
          <dgm:bulletEnabled val="1"/>
        </dgm:presLayoutVars>
      </dgm:prSet>
      <dgm:spPr/>
      <dgm:t>
        <a:bodyPr/>
        <a:lstStyle/>
        <a:p>
          <a:endParaRPr lang="en-IN"/>
        </a:p>
      </dgm:t>
    </dgm:pt>
    <dgm:pt modelId="{32EA9420-EB79-EE4C-8A5D-023F7BE224E3}" type="pres">
      <dgm:prSet presAssocID="{682D9939-B16C-FE45-B7C8-E2B5956012D5}" presName="sibTrans" presStyleCnt="0"/>
      <dgm:spPr/>
    </dgm:pt>
    <dgm:pt modelId="{A961D2C1-B6A0-5D42-B626-37C7B94374F3}" type="pres">
      <dgm:prSet presAssocID="{3ECC392A-C46F-E944-B0E3-A2450D3A3606}" presName="node" presStyleLbl="node1" presStyleIdx="2" presStyleCnt="4">
        <dgm:presLayoutVars>
          <dgm:bulletEnabled val="1"/>
        </dgm:presLayoutVars>
      </dgm:prSet>
      <dgm:spPr/>
      <dgm:t>
        <a:bodyPr/>
        <a:lstStyle/>
        <a:p>
          <a:endParaRPr lang="en-IN"/>
        </a:p>
      </dgm:t>
    </dgm:pt>
    <dgm:pt modelId="{3450CB0F-1144-C943-ADE5-627AD4BDAD68}" type="pres">
      <dgm:prSet presAssocID="{8B356F16-041F-7D43-AE3B-77F5DC3C70F8}" presName="sibTrans" presStyleCnt="0"/>
      <dgm:spPr/>
    </dgm:pt>
    <dgm:pt modelId="{D91625BD-AF6B-2A40-9E51-4E3EAA7D7071}" type="pres">
      <dgm:prSet presAssocID="{C8A244C1-761C-A949-A632-15A9D50FAF4B}" presName="node" presStyleLbl="node1" presStyleIdx="3" presStyleCnt="4">
        <dgm:presLayoutVars>
          <dgm:bulletEnabled val="1"/>
        </dgm:presLayoutVars>
      </dgm:prSet>
      <dgm:spPr/>
      <dgm:t>
        <a:bodyPr/>
        <a:lstStyle/>
        <a:p>
          <a:endParaRPr lang="en-IN"/>
        </a:p>
      </dgm:t>
    </dgm:pt>
  </dgm:ptLst>
  <dgm:cxnLst>
    <dgm:cxn modelId="{2BC202DB-AEB8-7D43-AF31-DF6377818381}" srcId="{44D43C83-7A3A-CA41-9DEA-B535D386083A}" destId="{A02B055A-B0FF-174A-8E23-6E56ACAAEE39}" srcOrd="1" destOrd="0" parTransId="{5B7EA543-DD9D-F64A-95C8-1FA56CC39934}" sibTransId="{682D9939-B16C-FE45-B7C8-E2B5956012D5}"/>
    <dgm:cxn modelId="{C5F51C09-A26C-DF45-B3C9-0EE11BD745BA}" type="presOf" srcId="{F106D337-AA2E-CD4B-940B-6ED581C4FCF3}" destId="{BC3F313E-08D7-C74C-B243-12C7B35D646B}" srcOrd="0" destOrd="0" presId="urn:microsoft.com/office/officeart/2005/8/layout/hList6"/>
    <dgm:cxn modelId="{558FA9EB-F87C-5347-973D-76A1A85DF5E3}" srcId="{3ECC392A-C46F-E944-B0E3-A2450D3A3606}" destId="{C5007C76-94E2-5140-967C-1B9827B4D554}" srcOrd="2" destOrd="0" parTransId="{67794729-FC0A-584E-994D-3FB1EBC7D92A}" sibTransId="{A47BAC33-9B46-9D4C-B83F-AE6A76E7EBD7}"/>
    <dgm:cxn modelId="{6FC6BB85-6E2A-3948-B679-6353842EA8ED}" type="presOf" srcId="{2961A619-6051-5743-8010-BC6210EA23F2}" destId="{A961D2C1-B6A0-5D42-B626-37C7B94374F3}" srcOrd="0" destOrd="1" presId="urn:microsoft.com/office/officeart/2005/8/layout/hList6"/>
    <dgm:cxn modelId="{45915848-FFEB-E848-897C-66AD8B891E97}" type="presOf" srcId="{C5007C76-94E2-5140-967C-1B9827B4D554}" destId="{A961D2C1-B6A0-5D42-B626-37C7B94374F3}" srcOrd="0" destOrd="3" presId="urn:microsoft.com/office/officeart/2005/8/layout/hList6"/>
    <dgm:cxn modelId="{C97940BE-E163-0649-9BAC-0AED76675554}" type="presOf" srcId="{3ECC392A-C46F-E944-B0E3-A2450D3A3606}" destId="{A961D2C1-B6A0-5D42-B626-37C7B94374F3}" srcOrd="0" destOrd="0" presId="urn:microsoft.com/office/officeart/2005/8/layout/hList6"/>
    <dgm:cxn modelId="{C03A0627-0181-EC48-BF51-4B884AC69DB9}" srcId="{3ECC392A-C46F-E944-B0E3-A2450D3A3606}" destId="{2961A619-6051-5743-8010-BC6210EA23F2}" srcOrd="0" destOrd="0" parTransId="{31252965-9EA8-7743-A1C5-B8084F110D8B}" sibTransId="{DFBB08AB-6DB6-BB4E-AA8F-A39EE7B8C417}"/>
    <dgm:cxn modelId="{F1CDA9D5-135D-C44B-AEBD-CA63B571E30E}" srcId="{44D43C83-7A3A-CA41-9DEA-B535D386083A}" destId="{3ECC392A-C46F-E944-B0E3-A2450D3A3606}" srcOrd="2" destOrd="0" parTransId="{A66FC1AE-F4A2-AE45-8186-7D0A81C06CB9}" sibTransId="{8B356F16-041F-7D43-AE3B-77F5DC3C70F8}"/>
    <dgm:cxn modelId="{C6E54507-CB26-424A-A736-9AC8AA71FA5E}" srcId="{44D43C83-7A3A-CA41-9DEA-B535D386083A}" destId="{F106D337-AA2E-CD4B-940B-6ED581C4FCF3}" srcOrd="0" destOrd="0" parTransId="{9D82D345-4AB6-554A-A4FD-261419D4F540}" sibTransId="{155A0DD5-8E0C-3D4C-9802-C760C658727A}"/>
    <dgm:cxn modelId="{EA2E20DF-DBDA-BB4B-A1C9-E4A52EF54ABE}" srcId="{44D43C83-7A3A-CA41-9DEA-B535D386083A}" destId="{C8A244C1-761C-A949-A632-15A9D50FAF4B}" srcOrd="3" destOrd="0" parTransId="{D715F042-3D55-FB4B-8125-62B9B54735D2}" sibTransId="{AF7ED2F1-94C4-734C-9ECA-46C914476433}"/>
    <dgm:cxn modelId="{3282939D-79F5-C541-A225-20E87B60EF0B}" type="presOf" srcId="{C8A244C1-761C-A949-A632-15A9D50FAF4B}" destId="{D91625BD-AF6B-2A40-9E51-4E3EAA7D7071}" srcOrd="0" destOrd="0" presId="urn:microsoft.com/office/officeart/2005/8/layout/hList6"/>
    <dgm:cxn modelId="{1E49971B-645B-2047-98E4-B2FCE80FCFD1}" type="presOf" srcId="{44D43C83-7A3A-CA41-9DEA-B535D386083A}" destId="{A0567C3C-9C53-7E4B-9888-B3F81A6EA2CC}" srcOrd="0" destOrd="0" presId="urn:microsoft.com/office/officeart/2005/8/layout/hList6"/>
    <dgm:cxn modelId="{0A575FD7-5F18-4D4A-B5A4-C4C97B05D716}" srcId="{3ECC392A-C46F-E944-B0E3-A2450D3A3606}" destId="{37AF3C0F-39BA-5949-8FBA-83C3964EC9F9}" srcOrd="1" destOrd="0" parTransId="{D274AA25-1AA7-0C41-BA06-68552CD131E4}" sibTransId="{0148E6F0-A8D7-2D4A-9FF6-4CD98091AC95}"/>
    <dgm:cxn modelId="{D40D6E0D-0F40-B541-BA34-1E9BECC7D30F}" type="presOf" srcId="{37AF3C0F-39BA-5949-8FBA-83C3964EC9F9}" destId="{A961D2C1-B6A0-5D42-B626-37C7B94374F3}" srcOrd="0" destOrd="2" presId="urn:microsoft.com/office/officeart/2005/8/layout/hList6"/>
    <dgm:cxn modelId="{A7DC2B19-A8F7-9B40-A8BC-2C64C30C8758}" type="presOf" srcId="{A02B055A-B0FF-174A-8E23-6E56ACAAEE39}" destId="{9A5CAF2A-FD04-7B45-BE71-389250042074}" srcOrd="0" destOrd="0" presId="urn:microsoft.com/office/officeart/2005/8/layout/hList6"/>
    <dgm:cxn modelId="{40B8CABB-8517-0E48-8040-0F0F999D50EC}" type="presParOf" srcId="{A0567C3C-9C53-7E4B-9888-B3F81A6EA2CC}" destId="{BC3F313E-08D7-C74C-B243-12C7B35D646B}" srcOrd="0" destOrd="0" presId="urn:microsoft.com/office/officeart/2005/8/layout/hList6"/>
    <dgm:cxn modelId="{DC4CF19C-BCA7-9947-8EF3-1F5A6A698478}" type="presParOf" srcId="{A0567C3C-9C53-7E4B-9888-B3F81A6EA2CC}" destId="{2F3FEBE2-07BF-0042-9B49-3C103F5ABA93}" srcOrd="1" destOrd="0" presId="urn:microsoft.com/office/officeart/2005/8/layout/hList6"/>
    <dgm:cxn modelId="{3B06D54B-47DD-AA40-BAA6-C71B74ED499A}" type="presParOf" srcId="{A0567C3C-9C53-7E4B-9888-B3F81A6EA2CC}" destId="{9A5CAF2A-FD04-7B45-BE71-389250042074}" srcOrd="2" destOrd="0" presId="urn:microsoft.com/office/officeart/2005/8/layout/hList6"/>
    <dgm:cxn modelId="{303F7FDC-C0CE-484D-A56A-3657E36C8CE2}" type="presParOf" srcId="{A0567C3C-9C53-7E4B-9888-B3F81A6EA2CC}" destId="{32EA9420-EB79-EE4C-8A5D-023F7BE224E3}" srcOrd="3" destOrd="0" presId="urn:microsoft.com/office/officeart/2005/8/layout/hList6"/>
    <dgm:cxn modelId="{24C76FA1-B290-3241-B1F9-898570B0BC41}" type="presParOf" srcId="{A0567C3C-9C53-7E4B-9888-B3F81A6EA2CC}" destId="{A961D2C1-B6A0-5D42-B626-37C7B94374F3}" srcOrd="4" destOrd="0" presId="urn:microsoft.com/office/officeart/2005/8/layout/hList6"/>
    <dgm:cxn modelId="{DFB08E4A-A3B8-6E4F-ACCC-2F61EF363F3A}" type="presParOf" srcId="{A0567C3C-9C53-7E4B-9888-B3F81A6EA2CC}" destId="{3450CB0F-1144-C943-ADE5-627AD4BDAD68}" srcOrd="5" destOrd="0" presId="urn:microsoft.com/office/officeart/2005/8/layout/hList6"/>
    <dgm:cxn modelId="{51B93A9A-255E-814A-9106-E94FC82F2CD8}" type="presParOf" srcId="{A0567C3C-9C53-7E4B-9888-B3F81A6EA2CC}" destId="{D91625BD-AF6B-2A40-9E51-4E3EAA7D7071}" srcOrd="6"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60350F-4351-DB4D-86E8-6FBFC792EB10}" type="doc">
      <dgm:prSet loTypeId="urn:microsoft.com/office/officeart/2005/8/layout/venn1" loCatId="relationship" qsTypeId="urn:microsoft.com/office/officeart/2005/8/quickstyle/simple4" qsCatId="simple" csTypeId="urn:microsoft.com/office/officeart/2005/8/colors/accent2_2" csCatId="accent2" phldr="1"/>
      <dgm:spPr/>
      <dgm:t>
        <a:bodyPr/>
        <a:lstStyle/>
        <a:p>
          <a:endParaRPr lang="en-US"/>
        </a:p>
      </dgm:t>
    </dgm:pt>
    <dgm:pt modelId="{4C0C760F-33CB-284C-91AA-6FF8C6CEFC63}">
      <dgm:prSet custT="1"/>
      <dgm:spPr/>
      <dgm:t>
        <a:bodyPr/>
        <a:lstStyle/>
        <a:p>
          <a:pPr rtl="0"/>
          <a:r>
            <a:rPr lang="en-US" sz="2000" b="1" dirty="0"/>
            <a:t>Computationally easy to create key pairs</a:t>
          </a:r>
          <a:endParaRPr lang="en-US" sz="2000" dirty="0"/>
        </a:p>
      </dgm:t>
    </dgm:pt>
    <dgm:pt modelId="{53242387-71CA-644C-A158-67E51D9F9195}" type="parTrans" cxnId="{FCF5E318-0FB6-024F-BBD0-895D9B5D0A7D}">
      <dgm:prSet/>
      <dgm:spPr/>
      <dgm:t>
        <a:bodyPr/>
        <a:lstStyle/>
        <a:p>
          <a:endParaRPr lang="en-US" sz="2800"/>
        </a:p>
      </dgm:t>
    </dgm:pt>
    <dgm:pt modelId="{250AED59-C724-2B47-9FD4-C2A7AC6ADE13}" type="sibTrans" cxnId="{FCF5E318-0FB6-024F-BBD0-895D9B5D0A7D}">
      <dgm:prSet/>
      <dgm:spPr/>
      <dgm:t>
        <a:bodyPr/>
        <a:lstStyle/>
        <a:p>
          <a:endParaRPr lang="en-US" sz="2800"/>
        </a:p>
      </dgm:t>
    </dgm:pt>
    <dgm:pt modelId="{399A2FDC-C717-E944-8D97-6A94A53D0A6C}">
      <dgm:prSet custT="1"/>
      <dgm:spPr/>
      <dgm:t>
        <a:bodyPr/>
        <a:lstStyle/>
        <a:p>
          <a:pPr rtl="0"/>
          <a:r>
            <a:rPr lang="en-US" sz="2000" b="1" dirty="0"/>
            <a:t>Computationally easy for sender knowing public key to encrypt messages</a:t>
          </a:r>
          <a:endParaRPr lang="en-US" sz="2000" dirty="0"/>
        </a:p>
      </dgm:t>
    </dgm:pt>
    <dgm:pt modelId="{3B45ED55-4FF1-FE44-9AB6-CA1F51DF33F6}" type="parTrans" cxnId="{478FDF04-6551-B146-9ED0-D89616571C7B}">
      <dgm:prSet/>
      <dgm:spPr/>
      <dgm:t>
        <a:bodyPr/>
        <a:lstStyle/>
        <a:p>
          <a:endParaRPr lang="en-US" sz="2800"/>
        </a:p>
      </dgm:t>
    </dgm:pt>
    <dgm:pt modelId="{D36F1C20-31F5-4B49-9C4E-A035EA67ECEE}" type="sibTrans" cxnId="{478FDF04-6551-B146-9ED0-D89616571C7B}">
      <dgm:prSet/>
      <dgm:spPr/>
      <dgm:t>
        <a:bodyPr/>
        <a:lstStyle/>
        <a:p>
          <a:endParaRPr lang="en-US" sz="2800"/>
        </a:p>
      </dgm:t>
    </dgm:pt>
    <dgm:pt modelId="{7321301A-4BC3-7F46-88A2-E6F17494DF97}">
      <dgm:prSet custT="1"/>
      <dgm:spPr/>
      <dgm:t>
        <a:bodyPr/>
        <a:lstStyle/>
        <a:p>
          <a:pPr rtl="0"/>
          <a:r>
            <a:rPr lang="en-US" sz="2000" b="1" dirty="0"/>
            <a:t>Computationally easy for receiver knowing private key to decrypt ciphertext</a:t>
          </a:r>
        </a:p>
      </dgm:t>
    </dgm:pt>
    <dgm:pt modelId="{6CD48877-D833-1F4F-A09B-8C0BC6062E5F}" type="parTrans" cxnId="{47635CD4-2843-C64E-A9A7-792AEEB015DE}">
      <dgm:prSet/>
      <dgm:spPr/>
      <dgm:t>
        <a:bodyPr/>
        <a:lstStyle/>
        <a:p>
          <a:endParaRPr lang="en-US" sz="2800"/>
        </a:p>
      </dgm:t>
    </dgm:pt>
    <dgm:pt modelId="{43002EA4-350B-604B-ADE5-63759BBCE039}" type="sibTrans" cxnId="{47635CD4-2843-C64E-A9A7-792AEEB015DE}">
      <dgm:prSet/>
      <dgm:spPr/>
      <dgm:t>
        <a:bodyPr/>
        <a:lstStyle/>
        <a:p>
          <a:endParaRPr lang="en-US" sz="2800"/>
        </a:p>
      </dgm:t>
    </dgm:pt>
    <dgm:pt modelId="{A3238C5F-6679-0844-8C84-594F1BE70D83}">
      <dgm:prSet custT="1"/>
      <dgm:spPr/>
      <dgm:t>
        <a:bodyPr/>
        <a:lstStyle/>
        <a:p>
          <a:pPr rtl="0"/>
          <a:r>
            <a:rPr lang="en-US" sz="2000" b="1" dirty="0"/>
            <a:t>Computationally infeasible for opponent to determine private key from public key</a:t>
          </a:r>
          <a:endParaRPr lang="en-US" sz="2000" dirty="0"/>
        </a:p>
      </dgm:t>
    </dgm:pt>
    <dgm:pt modelId="{FFB3A8B1-C8A9-0140-AF0D-A03D6936D2B9}" type="parTrans" cxnId="{D4F024F7-AD54-8B4D-83AA-12A3FF146F5E}">
      <dgm:prSet/>
      <dgm:spPr/>
      <dgm:t>
        <a:bodyPr/>
        <a:lstStyle/>
        <a:p>
          <a:endParaRPr lang="en-US" sz="2800"/>
        </a:p>
      </dgm:t>
    </dgm:pt>
    <dgm:pt modelId="{56459A63-C2E4-0245-BCD0-D7B0022C742E}" type="sibTrans" cxnId="{D4F024F7-AD54-8B4D-83AA-12A3FF146F5E}">
      <dgm:prSet/>
      <dgm:spPr/>
      <dgm:t>
        <a:bodyPr/>
        <a:lstStyle/>
        <a:p>
          <a:endParaRPr lang="en-US" sz="2800"/>
        </a:p>
      </dgm:t>
    </dgm:pt>
    <dgm:pt modelId="{1BACB591-E431-354D-A049-7EC8B8861E34}">
      <dgm:prSet custT="1"/>
      <dgm:spPr/>
      <dgm:t>
        <a:bodyPr/>
        <a:lstStyle/>
        <a:p>
          <a:pPr rtl="0"/>
          <a:r>
            <a:rPr lang="en-US" sz="2000" b="1" dirty="0"/>
            <a:t>Computationally infeasible for opponent to otherwise recover original message</a:t>
          </a:r>
          <a:endParaRPr lang="en-US" sz="2000" dirty="0"/>
        </a:p>
      </dgm:t>
    </dgm:pt>
    <dgm:pt modelId="{691452B6-B29E-A248-A7E6-AB4FE50B1BE9}" type="parTrans" cxnId="{7E6A3561-79C9-6C40-9209-B87A6323F68A}">
      <dgm:prSet/>
      <dgm:spPr/>
      <dgm:t>
        <a:bodyPr/>
        <a:lstStyle/>
        <a:p>
          <a:endParaRPr lang="en-US" sz="2800"/>
        </a:p>
      </dgm:t>
    </dgm:pt>
    <dgm:pt modelId="{C88D25E1-EB69-8D41-B3B3-F907FAA37570}" type="sibTrans" cxnId="{7E6A3561-79C9-6C40-9209-B87A6323F68A}">
      <dgm:prSet/>
      <dgm:spPr/>
      <dgm:t>
        <a:bodyPr/>
        <a:lstStyle/>
        <a:p>
          <a:endParaRPr lang="en-US" sz="2800"/>
        </a:p>
      </dgm:t>
    </dgm:pt>
    <dgm:pt modelId="{332B9C9E-13DB-E745-AA42-040B47C5DBD8}">
      <dgm:prSet custT="1"/>
      <dgm:spPr/>
      <dgm:t>
        <a:bodyPr/>
        <a:lstStyle/>
        <a:p>
          <a:pPr rtl="0"/>
          <a:r>
            <a:rPr lang="en-US" sz="2000" b="1" dirty="0"/>
            <a:t>Useful if either key can be used for each role</a:t>
          </a:r>
        </a:p>
        <a:p>
          <a:pPr rtl="0"/>
          <a:r>
            <a:rPr lang="en-US" sz="2000" b="1" dirty="0">
              <a:solidFill>
                <a:schemeClr val="tx1"/>
              </a:solidFill>
            </a:rPr>
            <a:t>i.e. </a:t>
          </a:r>
          <a:r>
            <a:rPr lang="en-US" sz="2000" b="1" dirty="0">
              <a:solidFill>
                <a:srgbClr val="FFFF00"/>
              </a:solidFill>
            </a:rPr>
            <a:t>{{M}K</a:t>
          </a:r>
          <a:r>
            <a:rPr lang="en-US" sz="2000" b="1" baseline="-25000" dirty="0">
              <a:solidFill>
                <a:srgbClr val="FFFF00"/>
              </a:solidFill>
            </a:rPr>
            <a:t>a</a:t>
          </a:r>
          <a:r>
            <a:rPr lang="en-US" sz="2000" b="1" dirty="0">
              <a:solidFill>
                <a:srgbClr val="FFFF00"/>
              </a:solidFill>
            </a:rPr>
            <a:t>}K</a:t>
          </a:r>
          <a:r>
            <a:rPr lang="en-US" sz="2000" b="1" baseline="-25000" dirty="0">
              <a:solidFill>
                <a:srgbClr val="FFFF00"/>
              </a:solidFill>
            </a:rPr>
            <a:t>a</a:t>
          </a:r>
          <a:r>
            <a:rPr lang="en-US" sz="2000" b="1" baseline="30000" dirty="0">
              <a:solidFill>
                <a:srgbClr val="FFFF00"/>
              </a:solidFill>
            </a:rPr>
            <a:t>-1</a:t>
          </a:r>
          <a:r>
            <a:rPr lang="en-US" sz="2000" b="1" dirty="0">
              <a:solidFill>
                <a:srgbClr val="FFFF00"/>
              </a:solidFill>
            </a:rPr>
            <a:t> = M</a:t>
          </a:r>
        </a:p>
        <a:p>
          <a:pPr rtl="0"/>
          <a:r>
            <a:rPr lang="en-US" sz="2000" b="1" dirty="0">
              <a:solidFill>
                <a:schemeClr val="tx1"/>
              </a:solidFill>
            </a:rPr>
            <a:t>or </a:t>
          </a:r>
          <a:r>
            <a:rPr lang="en-US" sz="2000" b="1" dirty="0">
              <a:solidFill>
                <a:srgbClr val="FFFF00"/>
              </a:solidFill>
            </a:rPr>
            <a:t> {{M}K</a:t>
          </a:r>
          <a:r>
            <a:rPr lang="en-US" sz="2000" b="1" baseline="-25000" dirty="0">
              <a:solidFill>
                <a:srgbClr val="FFFF00"/>
              </a:solidFill>
            </a:rPr>
            <a:t>a</a:t>
          </a:r>
          <a:r>
            <a:rPr lang="en-US" sz="2000" b="1" baseline="30000" dirty="0">
              <a:solidFill>
                <a:srgbClr val="FFFF00"/>
              </a:solidFill>
            </a:rPr>
            <a:t>-1</a:t>
          </a:r>
          <a:r>
            <a:rPr lang="en-US" sz="2000" b="1" dirty="0">
              <a:solidFill>
                <a:srgbClr val="FFFF00"/>
              </a:solidFill>
            </a:rPr>
            <a:t>}K</a:t>
          </a:r>
          <a:r>
            <a:rPr lang="en-US" sz="2000" b="1" baseline="-25000" dirty="0">
              <a:solidFill>
                <a:srgbClr val="FFFF00"/>
              </a:solidFill>
            </a:rPr>
            <a:t>a</a:t>
          </a:r>
          <a:r>
            <a:rPr lang="en-US" sz="2000" b="1" dirty="0">
              <a:solidFill>
                <a:srgbClr val="FFFF00"/>
              </a:solidFill>
            </a:rPr>
            <a:t> = M</a:t>
          </a:r>
        </a:p>
      </dgm:t>
    </dgm:pt>
    <dgm:pt modelId="{A8CAC625-C411-9F4C-BE85-CB6D47F57AF4}" type="parTrans" cxnId="{FE152BD6-EF39-FC49-A4C9-1750BE5DB256}">
      <dgm:prSet/>
      <dgm:spPr/>
      <dgm:t>
        <a:bodyPr/>
        <a:lstStyle/>
        <a:p>
          <a:endParaRPr lang="en-US" sz="2800"/>
        </a:p>
      </dgm:t>
    </dgm:pt>
    <dgm:pt modelId="{5B5C6E4A-7459-9348-AAC5-05762A52397A}" type="sibTrans" cxnId="{FE152BD6-EF39-FC49-A4C9-1750BE5DB256}">
      <dgm:prSet/>
      <dgm:spPr/>
      <dgm:t>
        <a:bodyPr/>
        <a:lstStyle/>
        <a:p>
          <a:endParaRPr lang="en-US" sz="2800"/>
        </a:p>
      </dgm:t>
    </dgm:pt>
    <dgm:pt modelId="{C373A56B-3D9A-7049-9817-3D1D068C98EC}" type="pres">
      <dgm:prSet presAssocID="{5860350F-4351-DB4D-86E8-6FBFC792EB10}" presName="compositeShape" presStyleCnt="0">
        <dgm:presLayoutVars>
          <dgm:chMax val="7"/>
          <dgm:dir/>
          <dgm:resizeHandles val="exact"/>
        </dgm:presLayoutVars>
      </dgm:prSet>
      <dgm:spPr/>
      <dgm:t>
        <a:bodyPr/>
        <a:lstStyle/>
        <a:p>
          <a:endParaRPr lang="en-IN"/>
        </a:p>
      </dgm:t>
    </dgm:pt>
    <dgm:pt modelId="{E31D3EC6-63FE-CE49-9217-C94A6FD03A81}" type="pres">
      <dgm:prSet presAssocID="{4C0C760F-33CB-284C-91AA-6FF8C6CEFC63}" presName="circ1" presStyleLbl="vennNode1" presStyleIdx="0" presStyleCnt="6"/>
      <dgm:spPr/>
    </dgm:pt>
    <dgm:pt modelId="{CBF5CF83-5352-CE44-BE2D-FF6863BB4406}" type="pres">
      <dgm:prSet presAssocID="{4C0C760F-33CB-284C-91AA-6FF8C6CEFC63}" presName="circ1Tx" presStyleLbl="revTx" presStyleIdx="0" presStyleCnt="0" custScaleX="150332">
        <dgm:presLayoutVars>
          <dgm:chMax val="0"/>
          <dgm:chPref val="0"/>
          <dgm:bulletEnabled val="1"/>
        </dgm:presLayoutVars>
      </dgm:prSet>
      <dgm:spPr/>
      <dgm:t>
        <a:bodyPr/>
        <a:lstStyle/>
        <a:p>
          <a:endParaRPr lang="en-IN"/>
        </a:p>
      </dgm:t>
    </dgm:pt>
    <dgm:pt modelId="{8E380DE7-B5F0-AA41-8E03-85FF8168D5AC}" type="pres">
      <dgm:prSet presAssocID="{399A2FDC-C717-E944-8D97-6A94A53D0A6C}" presName="circ2" presStyleLbl="vennNode1" presStyleIdx="1" presStyleCnt="6"/>
      <dgm:spPr/>
    </dgm:pt>
    <dgm:pt modelId="{A07820EA-A454-2A40-8E84-932A63A2E7FD}" type="pres">
      <dgm:prSet presAssocID="{399A2FDC-C717-E944-8D97-6A94A53D0A6C}" presName="circ2Tx" presStyleLbl="revTx" presStyleIdx="0" presStyleCnt="0" custScaleX="155638" custLinFactNeighborX="47183" custLinFactNeighborY="-9907">
        <dgm:presLayoutVars>
          <dgm:chMax val="0"/>
          <dgm:chPref val="0"/>
          <dgm:bulletEnabled val="1"/>
        </dgm:presLayoutVars>
      </dgm:prSet>
      <dgm:spPr/>
      <dgm:t>
        <a:bodyPr/>
        <a:lstStyle/>
        <a:p>
          <a:endParaRPr lang="en-IN"/>
        </a:p>
      </dgm:t>
    </dgm:pt>
    <dgm:pt modelId="{0C8EFBCC-6841-4E4B-9588-BD62D245B7C2}" type="pres">
      <dgm:prSet presAssocID="{7321301A-4BC3-7F46-88A2-E6F17494DF97}" presName="circ3" presStyleLbl="vennNode1" presStyleIdx="2" presStyleCnt="6"/>
      <dgm:spPr/>
    </dgm:pt>
    <dgm:pt modelId="{33CAA8E1-A546-3A4F-9AB9-830F701D1C87}" type="pres">
      <dgm:prSet presAssocID="{7321301A-4BC3-7F46-88A2-E6F17494DF97}" presName="circ3Tx" presStyleLbl="revTx" presStyleIdx="0" presStyleCnt="0" custScaleX="139796" custLinFactNeighborX="31303" custLinFactNeighborY="-1595">
        <dgm:presLayoutVars>
          <dgm:chMax val="0"/>
          <dgm:chPref val="0"/>
          <dgm:bulletEnabled val="1"/>
        </dgm:presLayoutVars>
      </dgm:prSet>
      <dgm:spPr/>
      <dgm:t>
        <a:bodyPr/>
        <a:lstStyle/>
        <a:p>
          <a:endParaRPr lang="en-IN"/>
        </a:p>
      </dgm:t>
    </dgm:pt>
    <dgm:pt modelId="{0C33194B-EC9D-EA4C-AEE5-41108BF39654}" type="pres">
      <dgm:prSet presAssocID="{A3238C5F-6679-0844-8C84-594F1BE70D83}" presName="circ4" presStyleLbl="vennNode1" presStyleIdx="3" presStyleCnt="6"/>
      <dgm:spPr/>
    </dgm:pt>
    <dgm:pt modelId="{50C4CE51-602A-8C44-929E-9A3D13E8D2B5}" type="pres">
      <dgm:prSet presAssocID="{A3238C5F-6679-0844-8C84-594F1BE70D83}" presName="circ4Tx" presStyleLbl="revTx" presStyleIdx="0" presStyleCnt="0" custScaleX="151290">
        <dgm:presLayoutVars>
          <dgm:chMax val="0"/>
          <dgm:chPref val="0"/>
          <dgm:bulletEnabled val="1"/>
        </dgm:presLayoutVars>
      </dgm:prSet>
      <dgm:spPr/>
      <dgm:t>
        <a:bodyPr/>
        <a:lstStyle/>
        <a:p>
          <a:endParaRPr lang="en-IN"/>
        </a:p>
      </dgm:t>
    </dgm:pt>
    <dgm:pt modelId="{A5573CD2-FF88-514C-AE80-F7DA2A3F7661}" type="pres">
      <dgm:prSet presAssocID="{1BACB591-E431-354D-A049-7EC8B8861E34}" presName="circ5" presStyleLbl="vennNode1" presStyleIdx="4" presStyleCnt="6"/>
      <dgm:spPr/>
    </dgm:pt>
    <dgm:pt modelId="{E0AC0021-1596-B148-9E85-4FDA98742B7C}" type="pres">
      <dgm:prSet presAssocID="{1BACB591-E431-354D-A049-7EC8B8861E34}" presName="circ5Tx" presStyleLbl="revTx" presStyleIdx="0" presStyleCnt="0" custScaleX="137790" custLinFactNeighborX="-24383" custLinFactNeighborY="-1595">
        <dgm:presLayoutVars>
          <dgm:chMax val="0"/>
          <dgm:chPref val="0"/>
          <dgm:bulletEnabled val="1"/>
        </dgm:presLayoutVars>
      </dgm:prSet>
      <dgm:spPr/>
      <dgm:t>
        <a:bodyPr/>
        <a:lstStyle/>
        <a:p>
          <a:endParaRPr lang="en-IN"/>
        </a:p>
      </dgm:t>
    </dgm:pt>
    <dgm:pt modelId="{0EBB36E4-F466-8041-B21D-3DCBF2AD481F}" type="pres">
      <dgm:prSet presAssocID="{332B9C9E-13DB-E745-AA42-040B47C5DBD8}" presName="circ6" presStyleLbl="vennNode1" presStyleIdx="5" presStyleCnt="6"/>
      <dgm:spPr/>
    </dgm:pt>
    <dgm:pt modelId="{D3DEA3AD-6883-BC4D-87AF-F9004B2131BB}" type="pres">
      <dgm:prSet presAssocID="{332B9C9E-13DB-E745-AA42-040B47C5DBD8}" presName="circ6Tx" presStyleLbl="revTx" presStyleIdx="0" presStyleCnt="0" custScaleX="173578" custScaleY="138473" custLinFactNeighborX="-22407" custLinFactNeighborY="-14119">
        <dgm:presLayoutVars>
          <dgm:chMax val="0"/>
          <dgm:chPref val="0"/>
          <dgm:bulletEnabled val="1"/>
        </dgm:presLayoutVars>
      </dgm:prSet>
      <dgm:spPr/>
      <dgm:t>
        <a:bodyPr/>
        <a:lstStyle/>
        <a:p>
          <a:endParaRPr lang="en-IN"/>
        </a:p>
      </dgm:t>
    </dgm:pt>
  </dgm:ptLst>
  <dgm:cxnLst>
    <dgm:cxn modelId="{70BF43A0-6915-6141-B019-10763CB8763C}" type="presOf" srcId="{399A2FDC-C717-E944-8D97-6A94A53D0A6C}" destId="{A07820EA-A454-2A40-8E84-932A63A2E7FD}" srcOrd="0" destOrd="0" presId="urn:microsoft.com/office/officeart/2005/8/layout/venn1"/>
    <dgm:cxn modelId="{47635CD4-2843-C64E-A9A7-792AEEB015DE}" srcId="{5860350F-4351-DB4D-86E8-6FBFC792EB10}" destId="{7321301A-4BC3-7F46-88A2-E6F17494DF97}" srcOrd="2" destOrd="0" parTransId="{6CD48877-D833-1F4F-A09B-8C0BC6062E5F}" sibTransId="{43002EA4-350B-604B-ADE5-63759BBCE039}"/>
    <dgm:cxn modelId="{FE152BD6-EF39-FC49-A4C9-1750BE5DB256}" srcId="{5860350F-4351-DB4D-86E8-6FBFC792EB10}" destId="{332B9C9E-13DB-E745-AA42-040B47C5DBD8}" srcOrd="5" destOrd="0" parTransId="{A8CAC625-C411-9F4C-BE85-CB6D47F57AF4}" sibTransId="{5B5C6E4A-7459-9348-AAC5-05762A52397A}"/>
    <dgm:cxn modelId="{FCF5E318-0FB6-024F-BBD0-895D9B5D0A7D}" srcId="{5860350F-4351-DB4D-86E8-6FBFC792EB10}" destId="{4C0C760F-33CB-284C-91AA-6FF8C6CEFC63}" srcOrd="0" destOrd="0" parTransId="{53242387-71CA-644C-A158-67E51D9F9195}" sibTransId="{250AED59-C724-2B47-9FD4-C2A7AC6ADE13}"/>
    <dgm:cxn modelId="{478FDF04-6551-B146-9ED0-D89616571C7B}" srcId="{5860350F-4351-DB4D-86E8-6FBFC792EB10}" destId="{399A2FDC-C717-E944-8D97-6A94A53D0A6C}" srcOrd="1" destOrd="0" parTransId="{3B45ED55-4FF1-FE44-9AB6-CA1F51DF33F6}" sibTransId="{D36F1C20-31F5-4B49-9C4E-A035EA67ECEE}"/>
    <dgm:cxn modelId="{D4F024F7-AD54-8B4D-83AA-12A3FF146F5E}" srcId="{5860350F-4351-DB4D-86E8-6FBFC792EB10}" destId="{A3238C5F-6679-0844-8C84-594F1BE70D83}" srcOrd="3" destOrd="0" parTransId="{FFB3A8B1-C8A9-0140-AF0D-A03D6936D2B9}" sibTransId="{56459A63-C2E4-0245-BCD0-D7B0022C742E}"/>
    <dgm:cxn modelId="{1F81C4CD-C36D-714D-9F14-AB08D653D941}" type="presOf" srcId="{A3238C5F-6679-0844-8C84-594F1BE70D83}" destId="{50C4CE51-602A-8C44-929E-9A3D13E8D2B5}" srcOrd="0" destOrd="0" presId="urn:microsoft.com/office/officeart/2005/8/layout/venn1"/>
    <dgm:cxn modelId="{7936B926-F5CA-B048-B14A-0C0D0B0C7024}" type="presOf" srcId="{4C0C760F-33CB-284C-91AA-6FF8C6CEFC63}" destId="{CBF5CF83-5352-CE44-BE2D-FF6863BB4406}" srcOrd="0" destOrd="0" presId="urn:microsoft.com/office/officeart/2005/8/layout/venn1"/>
    <dgm:cxn modelId="{3B7005C9-1371-584F-A977-43889ADDE02C}" type="presOf" srcId="{1BACB591-E431-354D-A049-7EC8B8861E34}" destId="{E0AC0021-1596-B148-9E85-4FDA98742B7C}" srcOrd="0" destOrd="0" presId="urn:microsoft.com/office/officeart/2005/8/layout/venn1"/>
    <dgm:cxn modelId="{20551D61-4B78-2648-A70D-A6FA2B8D80EF}" type="presOf" srcId="{5860350F-4351-DB4D-86E8-6FBFC792EB10}" destId="{C373A56B-3D9A-7049-9817-3D1D068C98EC}" srcOrd="0" destOrd="0" presId="urn:microsoft.com/office/officeart/2005/8/layout/venn1"/>
    <dgm:cxn modelId="{CF00B523-649E-7E43-A4CF-E512088E189B}" type="presOf" srcId="{332B9C9E-13DB-E745-AA42-040B47C5DBD8}" destId="{D3DEA3AD-6883-BC4D-87AF-F9004B2131BB}" srcOrd="0" destOrd="0" presId="urn:microsoft.com/office/officeart/2005/8/layout/venn1"/>
    <dgm:cxn modelId="{7E6A3561-79C9-6C40-9209-B87A6323F68A}" srcId="{5860350F-4351-DB4D-86E8-6FBFC792EB10}" destId="{1BACB591-E431-354D-A049-7EC8B8861E34}" srcOrd="4" destOrd="0" parTransId="{691452B6-B29E-A248-A7E6-AB4FE50B1BE9}" sibTransId="{C88D25E1-EB69-8D41-B3B3-F907FAA37570}"/>
    <dgm:cxn modelId="{9D3BD760-2294-4447-B63C-5BD56C0A6E17}" type="presOf" srcId="{7321301A-4BC3-7F46-88A2-E6F17494DF97}" destId="{33CAA8E1-A546-3A4F-9AB9-830F701D1C87}" srcOrd="0" destOrd="0" presId="urn:microsoft.com/office/officeart/2005/8/layout/venn1"/>
    <dgm:cxn modelId="{3616D4A5-0946-104A-BD81-114A594E0965}" type="presParOf" srcId="{C373A56B-3D9A-7049-9817-3D1D068C98EC}" destId="{E31D3EC6-63FE-CE49-9217-C94A6FD03A81}" srcOrd="0" destOrd="0" presId="urn:microsoft.com/office/officeart/2005/8/layout/venn1"/>
    <dgm:cxn modelId="{7D3B1A5F-0F7B-2041-92BA-F20B8A390581}" type="presParOf" srcId="{C373A56B-3D9A-7049-9817-3D1D068C98EC}" destId="{CBF5CF83-5352-CE44-BE2D-FF6863BB4406}" srcOrd="1" destOrd="0" presId="urn:microsoft.com/office/officeart/2005/8/layout/venn1"/>
    <dgm:cxn modelId="{4A4BA079-A275-D642-B1FE-AECD07FEB4B2}" type="presParOf" srcId="{C373A56B-3D9A-7049-9817-3D1D068C98EC}" destId="{8E380DE7-B5F0-AA41-8E03-85FF8168D5AC}" srcOrd="2" destOrd="0" presId="urn:microsoft.com/office/officeart/2005/8/layout/venn1"/>
    <dgm:cxn modelId="{80F0F48C-9EEA-D841-8869-11B73FB9DEAD}" type="presParOf" srcId="{C373A56B-3D9A-7049-9817-3D1D068C98EC}" destId="{A07820EA-A454-2A40-8E84-932A63A2E7FD}" srcOrd="3" destOrd="0" presId="urn:microsoft.com/office/officeart/2005/8/layout/venn1"/>
    <dgm:cxn modelId="{17EBB97A-D521-9F48-B746-A534CB75F5E9}" type="presParOf" srcId="{C373A56B-3D9A-7049-9817-3D1D068C98EC}" destId="{0C8EFBCC-6841-4E4B-9588-BD62D245B7C2}" srcOrd="4" destOrd="0" presId="urn:microsoft.com/office/officeart/2005/8/layout/venn1"/>
    <dgm:cxn modelId="{FA9E97E9-452F-6246-AB02-885D0F2B69C2}" type="presParOf" srcId="{C373A56B-3D9A-7049-9817-3D1D068C98EC}" destId="{33CAA8E1-A546-3A4F-9AB9-830F701D1C87}" srcOrd="5" destOrd="0" presId="urn:microsoft.com/office/officeart/2005/8/layout/venn1"/>
    <dgm:cxn modelId="{0CE2315B-7666-7341-8096-FE40F879E18B}" type="presParOf" srcId="{C373A56B-3D9A-7049-9817-3D1D068C98EC}" destId="{0C33194B-EC9D-EA4C-AEE5-41108BF39654}" srcOrd="6" destOrd="0" presId="urn:microsoft.com/office/officeart/2005/8/layout/venn1"/>
    <dgm:cxn modelId="{16BC9784-8D88-D440-A4E3-BEDBC4E267A1}" type="presParOf" srcId="{C373A56B-3D9A-7049-9817-3D1D068C98EC}" destId="{50C4CE51-602A-8C44-929E-9A3D13E8D2B5}" srcOrd="7" destOrd="0" presId="urn:microsoft.com/office/officeart/2005/8/layout/venn1"/>
    <dgm:cxn modelId="{99E1AC23-B950-9F48-A656-5730A4F30394}" type="presParOf" srcId="{C373A56B-3D9A-7049-9817-3D1D068C98EC}" destId="{A5573CD2-FF88-514C-AE80-F7DA2A3F7661}" srcOrd="8" destOrd="0" presId="urn:microsoft.com/office/officeart/2005/8/layout/venn1"/>
    <dgm:cxn modelId="{2A46CB0E-31D6-A740-86B6-D165D6D803A9}" type="presParOf" srcId="{C373A56B-3D9A-7049-9817-3D1D068C98EC}" destId="{E0AC0021-1596-B148-9E85-4FDA98742B7C}" srcOrd="9" destOrd="0" presId="urn:microsoft.com/office/officeart/2005/8/layout/venn1"/>
    <dgm:cxn modelId="{1AA00710-68C2-0746-87A1-16BDE03D95ED}" type="presParOf" srcId="{C373A56B-3D9A-7049-9817-3D1D068C98EC}" destId="{0EBB36E4-F466-8041-B21D-3DCBF2AD481F}" srcOrd="10" destOrd="0" presId="urn:microsoft.com/office/officeart/2005/8/layout/venn1"/>
    <dgm:cxn modelId="{A3187B59-86B9-BE49-B550-7413230E3FCF}" type="presParOf" srcId="{C373A56B-3D9A-7049-9817-3D1D068C98EC}" destId="{D3DEA3AD-6883-BC4D-87AF-F9004B2131BB}"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3BF788-1323-4B47-9B3F-565BF4B94CE5}" type="doc">
      <dgm:prSet loTypeId="urn:microsoft.com/office/officeart/2005/8/layout/lProcess3" loCatId="process" qsTypeId="urn:microsoft.com/office/officeart/2005/8/quickstyle/simple4" qsCatId="simple" csTypeId="urn:microsoft.com/office/officeart/2005/8/colors/accent2_2" csCatId="accent2" phldr="1"/>
      <dgm:spPr/>
      <dgm:t>
        <a:bodyPr/>
        <a:lstStyle/>
        <a:p>
          <a:endParaRPr lang="en-US"/>
        </a:p>
      </dgm:t>
    </dgm:pt>
    <dgm:pt modelId="{067F369C-679B-D946-9FF6-AF8B72F4E558}">
      <dgm:prSet/>
      <dgm:spPr/>
      <dgm:t>
        <a:bodyPr/>
        <a:lstStyle/>
        <a:p>
          <a:pPr rtl="0"/>
          <a:r>
            <a:rPr lang="en-US" b="1">
              <a:effectLst/>
            </a:rPr>
            <a:t>RSA (Rivest, Shamir, Adleman)</a:t>
          </a:r>
          <a:endParaRPr lang="en-US" dirty="0">
            <a:effectLst/>
          </a:endParaRPr>
        </a:p>
      </dgm:t>
    </dgm:pt>
    <dgm:pt modelId="{A5629A89-D666-644C-8E8C-C7A710A44C4C}" type="parTrans" cxnId="{F6EF98E0-A2CB-D04A-AA2E-6ABC205DD396}">
      <dgm:prSet/>
      <dgm:spPr/>
      <dgm:t>
        <a:bodyPr/>
        <a:lstStyle/>
        <a:p>
          <a:endParaRPr lang="en-US"/>
        </a:p>
      </dgm:t>
    </dgm:pt>
    <dgm:pt modelId="{65EC089A-AFA9-E04E-BAF1-1F2EBF9BBA8A}" type="sibTrans" cxnId="{F6EF98E0-A2CB-D04A-AA2E-6ABC205DD396}">
      <dgm:prSet/>
      <dgm:spPr/>
      <dgm:t>
        <a:bodyPr/>
        <a:lstStyle/>
        <a:p>
          <a:endParaRPr lang="en-US"/>
        </a:p>
      </dgm:t>
    </dgm:pt>
    <dgm:pt modelId="{3248DF5A-BD0B-714E-A4CA-C56AF25AE46A}">
      <dgm:prSet custT="1"/>
      <dgm:spPr/>
      <dgm:t>
        <a:bodyPr/>
        <a:lstStyle/>
        <a:p>
          <a:pPr rtl="0"/>
          <a:r>
            <a:rPr lang="en-US" sz="1400" b="0" dirty="0"/>
            <a:t>Developed in 1977</a:t>
          </a:r>
        </a:p>
      </dgm:t>
    </dgm:pt>
    <dgm:pt modelId="{1A6BBD8A-5212-CB42-95D6-35BDD0530F7A}" type="parTrans" cxnId="{AA00A8D5-FD58-EE40-9D39-7FB794A703E3}">
      <dgm:prSet/>
      <dgm:spPr/>
      <dgm:t>
        <a:bodyPr/>
        <a:lstStyle/>
        <a:p>
          <a:endParaRPr lang="en-US"/>
        </a:p>
      </dgm:t>
    </dgm:pt>
    <dgm:pt modelId="{2C2FC783-28DA-154C-8E15-C4095A368A5F}" type="sibTrans" cxnId="{AA00A8D5-FD58-EE40-9D39-7FB794A703E3}">
      <dgm:prSet/>
      <dgm:spPr/>
      <dgm:t>
        <a:bodyPr/>
        <a:lstStyle/>
        <a:p>
          <a:endParaRPr lang="en-US"/>
        </a:p>
      </dgm:t>
    </dgm:pt>
    <dgm:pt modelId="{8A71CE19-8F7A-4645-B63A-689F894AD622}">
      <dgm:prSet custT="1"/>
      <dgm:spPr/>
      <dgm:t>
        <a:bodyPr/>
        <a:lstStyle/>
        <a:p>
          <a:pPr rtl="0"/>
          <a:r>
            <a:rPr lang="en-US" sz="1400" b="0" dirty="0"/>
            <a:t>Most widely accepted and implemented approach to public-key encryption</a:t>
          </a:r>
        </a:p>
      </dgm:t>
    </dgm:pt>
    <dgm:pt modelId="{D0FF8833-2A56-474E-966C-FA5C1B850826}" type="parTrans" cxnId="{62D4490B-142B-9849-AE10-45BCF14E97DD}">
      <dgm:prSet/>
      <dgm:spPr/>
      <dgm:t>
        <a:bodyPr/>
        <a:lstStyle/>
        <a:p>
          <a:endParaRPr lang="en-US"/>
        </a:p>
      </dgm:t>
    </dgm:pt>
    <dgm:pt modelId="{ED079F38-EBFC-E64F-A8AD-2DB628A39CFF}" type="sibTrans" cxnId="{62D4490B-142B-9849-AE10-45BCF14E97DD}">
      <dgm:prSet/>
      <dgm:spPr/>
      <dgm:t>
        <a:bodyPr/>
        <a:lstStyle/>
        <a:p>
          <a:endParaRPr lang="en-US"/>
        </a:p>
      </dgm:t>
    </dgm:pt>
    <dgm:pt modelId="{FFF63F7D-0A62-D341-B4D9-2A3BF1BB1C9E}">
      <dgm:prSet custT="1"/>
      <dgm:spPr/>
      <dgm:t>
        <a:bodyPr/>
        <a:lstStyle/>
        <a:p>
          <a:pPr rtl="0"/>
          <a:r>
            <a:rPr lang="en-US" sz="1400" b="0" dirty="0"/>
            <a:t>Block cipher in which the plaintext and ciphertext are integers between 0 and </a:t>
          </a:r>
          <a:r>
            <a:rPr lang="en-US" sz="1400" b="0" i="1" dirty="0"/>
            <a:t>n</a:t>
          </a:r>
          <a:r>
            <a:rPr lang="en-US" sz="1400" b="0" dirty="0"/>
            <a:t>-1 for some </a:t>
          </a:r>
          <a:r>
            <a:rPr lang="en-US" sz="1400" b="0" i="1" dirty="0"/>
            <a:t>n</a:t>
          </a:r>
          <a:r>
            <a:rPr lang="en-US" sz="1400" b="0" dirty="0"/>
            <a:t>.</a:t>
          </a:r>
        </a:p>
      </dgm:t>
    </dgm:pt>
    <dgm:pt modelId="{02B41F8C-A54B-FF4E-AF04-2C9DA5E232F4}" type="parTrans" cxnId="{E189D932-D706-8D4D-AE08-211709EBAE88}">
      <dgm:prSet/>
      <dgm:spPr/>
      <dgm:t>
        <a:bodyPr/>
        <a:lstStyle/>
        <a:p>
          <a:endParaRPr lang="en-US"/>
        </a:p>
      </dgm:t>
    </dgm:pt>
    <dgm:pt modelId="{A0AF9CCA-407F-0846-ADAB-37671CA7710D}" type="sibTrans" cxnId="{E189D932-D706-8D4D-AE08-211709EBAE88}">
      <dgm:prSet/>
      <dgm:spPr/>
      <dgm:t>
        <a:bodyPr/>
        <a:lstStyle/>
        <a:p>
          <a:endParaRPr lang="en-US"/>
        </a:p>
      </dgm:t>
    </dgm:pt>
    <dgm:pt modelId="{25298ADB-DBBE-F244-ACAE-57317A4ED8C3}">
      <dgm:prSet/>
      <dgm:spPr/>
      <dgm:t>
        <a:bodyPr/>
        <a:lstStyle/>
        <a:p>
          <a:pPr rtl="0"/>
          <a:r>
            <a:rPr lang="en-US" b="1">
              <a:effectLst/>
            </a:rPr>
            <a:t>Diffie-Hellman key exchange algorithm</a:t>
          </a:r>
          <a:endParaRPr lang="en-US" b="1" dirty="0">
            <a:effectLst/>
          </a:endParaRPr>
        </a:p>
      </dgm:t>
    </dgm:pt>
    <dgm:pt modelId="{4D6A0C10-FC92-7047-BE56-7244D60271D1}" type="parTrans" cxnId="{4334E275-33FA-C041-84B4-40EAD8A126F6}">
      <dgm:prSet/>
      <dgm:spPr/>
      <dgm:t>
        <a:bodyPr/>
        <a:lstStyle/>
        <a:p>
          <a:endParaRPr lang="en-US"/>
        </a:p>
      </dgm:t>
    </dgm:pt>
    <dgm:pt modelId="{60D46017-282C-5948-9A96-940C324E0438}" type="sibTrans" cxnId="{4334E275-33FA-C041-84B4-40EAD8A126F6}">
      <dgm:prSet/>
      <dgm:spPr/>
      <dgm:t>
        <a:bodyPr/>
        <a:lstStyle/>
        <a:p>
          <a:endParaRPr lang="en-US"/>
        </a:p>
      </dgm:t>
    </dgm:pt>
    <dgm:pt modelId="{D1510737-73A7-964D-B10F-DD3812B457B5}">
      <dgm:prSet custT="1"/>
      <dgm:spPr/>
      <dgm:t>
        <a:bodyPr/>
        <a:lstStyle/>
        <a:p>
          <a:pPr rtl="0"/>
          <a:r>
            <a:rPr lang="en-US" sz="1400" b="0" dirty="0"/>
            <a:t>Enables two users to securely reach agreement about a shared secret that can be used as a secret key for subsequent symmetric encryption of messages</a:t>
          </a:r>
        </a:p>
      </dgm:t>
    </dgm:pt>
    <dgm:pt modelId="{7857D16D-5506-C541-A9D3-932BF852D1D0}" type="parTrans" cxnId="{E5715A20-A3CF-5E40-9936-F5B76EDB0B64}">
      <dgm:prSet/>
      <dgm:spPr/>
      <dgm:t>
        <a:bodyPr/>
        <a:lstStyle/>
        <a:p>
          <a:endParaRPr lang="en-US"/>
        </a:p>
      </dgm:t>
    </dgm:pt>
    <dgm:pt modelId="{D3608361-C3E3-7F41-A737-CC8213B82C7E}" type="sibTrans" cxnId="{E5715A20-A3CF-5E40-9936-F5B76EDB0B64}">
      <dgm:prSet/>
      <dgm:spPr/>
      <dgm:t>
        <a:bodyPr/>
        <a:lstStyle/>
        <a:p>
          <a:endParaRPr lang="en-US"/>
        </a:p>
      </dgm:t>
    </dgm:pt>
    <dgm:pt modelId="{33591D9C-B5EE-EF4F-AE8B-57A726DBE64F}">
      <dgm:prSet custT="1"/>
      <dgm:spPr/>
      <dgm:t>
        <a:bodyPr/>
        <a:lstStyle/>
        <a:p>
          <a:pPr rtl="0"/>
          <a:r>
            <a:rPr lang="en-US" sz="1400" b="0" dirty="0"/>
            <a:t>Limited to the exchange of the keys</a:t>
          </a:r>
        </a:p>
      </dgm:t>
    </dgm:pt>
    <dgm:pt modelId="{D1D2BFE3-A3FC-6F4C-886E-DBB974808EED}" type="parTrans" cxnId="{AC634FC9-C6E4-6D49-A1FF-76F72DFA30E4}">
      <dgm:prSet/>
      <dgm:spPr/>
      <dgm:t>
        <a:bodyPr/>
        <a:lstStyle/>
        <a:p>
          <a:endParaRPr lang="en-US"/>
        </a:p>
      </dgm:t>
    </dgm:pt>
    <dgm:pt modelId="{604F9611-972B-464E-AA2E-6499C74C92A4}" type="sibTrans" cxnId="{AC634FC9-C6E4-6D49-A1FF-76F72DFA30E4}">
      <dgm:prSet/>
      <dgm:spPr/>
      <dgm:t>
        <a:bodyPr/>
        <a:lstStyle/>
        <a:p>
          <a:endParaRPr lang="en-US"/>
        </a:p>
      </dgm:t>
    </dgm:pt>
    <dgm:pt modelId="{17103808-3048-4140-AE29-6102B76C3B6A}">
      <dgm:prSet/>
      <dgm:spPr/>
      <dgm:t>
        <a:bodyPr/>
        <a:lstStyle/>
        <a:p>
          <a:pPr rtl="0"/>
          <a:r>
            <a:rPr lang="en-US" b="1">
              <a:effectLst/>
            </a:rPr>
            <a:t>Digital Signature Standard (DSS)</a:t>
          </a:r>
          <a:endParaRPr lang="en-US" dirty="0">
            <a:effectLst/>
          </a:endParaRPr>
        </a:p>
      </dgm:t>
    </dgm:pt>
    <dgm:pt modelId="{FAB22E63-056D-6C4B-8595-E2DF1A5FB788}" type="parTrans" cxnId="{B58926D9-B27F-2A4C-A05E-2F91293768DD}">
      <dgm:prSet/>
      <dgm:spPr/>
      <dgm:t>
        <a:bodyPr/>
        <a:lstStyle/>
        <a:p>
          <a:endParaRPr lang="en-US"/>
        </a:p>
      </dgm:t>
    </dgm:pt>
    <dgm:pt modelId="{6F4C0D02-A5D9-904C-B94E-F55B38C9216F}" type="sibTrans" cxnId="{B58926D9-B27F-2A4C-A05E-2F91293768DD}">
      <dgm:prSet/>
      <dgm:spPr/>
      <dgm:t>
        <a:bodyPr/>
        <a:lstStyle/>
        <a:p>
          <a:endParaRPr lang="en-US"/>
        </a:p>
      </dgm:t>
    </dgm:pt>
    <dgm:pt modelId="{578D4470-525B-A648-A504-1AF515D2A1FB}">
      <dgm:prSet custT="1"/>
      <dgm:spPr/>
      <dgm:t>
        <a:bodyPr/>
        <a:lstStyle/>
        <a:p>
          <a:pPr rtl="0"/>
          <a:r>
            <a:rPr lang="en-US" sz="1400" b="0" dirty="0"/>
            <a:t>Provides only a digital signature function with SHA-1</a:t>
          </a:r>
        </a:p>
      </dgm:t>
    </dgm:pt>
    <dgm:pt modelId="{2D530FDD-ADE5-1147-A71C-0116F8063F7B}" type="parTrans" cxnId="{097B200A-90A3-E94E-81B3-D4C678D8BF2B}">
      <dgm:prSet/>
      <dgm:spPr/>
      <dgm:t>
        <a:bodyPr/>
        <a:lstStyle/>
        <a:p>
          <a:endParaRPr lang="en-US"/>
        </a:p>
      </dgm:t>
    </dgm:pt>
    <dgm:pt modelId="{D5AFDF02-869A-C241-9D9C-32E15A5C6CD4}" type="sibTrans" cxnId="{097B200A-90A3-E94E-81B3-D4C678D8BF2B}">
      <dgm:prSet/>
      <dgm:spPr/>
      <dgm:t>
        <a:bodyPr/>
        <a:lstStyle/>
        <a:p>
          <a:endParaRPr lang="en-US"/>
        </a:p>
      </dgm:t>
    </dgm:pt>
    <dgm:pt modelId="{BE8E2B1E-06D7-F240-B52D-B6B01287426A}">
      <dgm:prSet custT="1"/>
      <dgm:spPr/>
      <dgm:t>
        <a:bodyPr/>
        <a:lstStyle/>
        <a:p>
          <a:pPr rtl="0"/>
          <a:r>
            <a:rPr lang="en-US" sz="1400" b="0" dirty="0"/>
            <a:t>Cannot be used for encryption or key exchange</a:t>
          </a:r>
        </a:p>
      </dgm:t>
    </dgm:pt>
    <dgm:pt modelId="{4CCAC749-3796-344D-9A6E-724E4249B838}" type="parTrans" cxnId="{107BC374-4998-B84F-8AD9-F0E0D32AF286}">
      <dgm:prSet/>
      <dgm:spPr/>
      <dgm:t>
        <a:bodyPr/>
        <a:lstStyle/>
        <a:p>
          <a:endParaRPr lang="en-US"/>
        </a:p>
      </dgm:t>
    </dgm:pt>
    <dgm:pt modelId="{C27A6833-5800-EF47-879D-6DEABAFFE7A7}" type="sibTrans" cxnId="{107BC374-4998-B84F-8AD9-F0E0D32AF286}">
      <dgm:prSet/>
      <dgm:spPr/>
      <dgm:t>
        <a:bodyPr/>
        <a:lstStyle/>
        <a:p>
          <a:endParaRPr lang="en-US"/>
        </a:p>
      </dgm:t>
    </dgm:pt>
    <dgm:pt modelId="{11AC943B-7886-9743-AC23-A1A191514F6C}">
      <dgm:prSet/>
      <dgm:spPr/>
      <dgm:t>
        <a:bodyPr/>
        <a:lstStyle/>
        <a:p>
          <a:pPr rtl="0"/>
          <a:r>
            <a:rPr lang="en-US" b="1">
              <a:effectLst/>
            </a:rPr>
            <a:t>Elliptic curve cryptography (ECC)</a:t>
          </a:r>
          <a:endParaRPr lang="en-US" b="1" dirty="0">
            <a:effectLst/>
          </a:endParaRPr>
        </a:p>
      </dgm:t>
    </dgm:pt>
    <dgm:pt modelId="{F9C258B2-87A1-9449-B44E-F7A85C2E62B7}" type="parTrans" cxnId="{1BB7D68B-C3C3-7145-88E2-633F341B4413}">
      <dgm:prSet/>
      <dgm:spPr/>
      <dgm:t>
        <a:bodyPr/>
        <a:lstStyle/>
        <a:p>
          <a:endParaRPr lang="en-US"/>
        </a:p>
      </dgm:t>
    </dgm:pt>
    <dgm:pt modelId="{05EB7D43-E20E-EE43-992C-0099FFB2E91C}" type="sibTrans" cxnId="{1BB7D68B-C3C3-7145-88E2-633F341B4413}">
      <dgm:prSet/>
      <dgm:spPr/>
      <dgm:t>
        <a:bodyPr/>
        <a:lstStyle/>
        <a:p>
          <a:endParaRPr lang="en-US"/>
        </a:p>
      </dgm:t>
    </dgm:pt>
    <dgm:pt modelId="{604E949B-83A3-8049-83E2-BAE5B9A9C3AA}">
      <dgm:prSet custT="1"/>
      <dgm:spPr/>
      <dgm:t>
        <a:bodyPr/>
        <a:lstStyle/>
        <a:p>
          <a:pPr rtl="0"/>
          <a:r>
            <a:rPr lang="en-US" sz="1400" b="0" dirty="0"/>
            <a:t>Security like RSA, but with much smaller keys</a:t>
          </a:r>
        </a:p>
      </dgm:t>
    </dgm:pt>
    <dgm:pt modelId="{4A9311A9-29C6-6E41-85D3-53CF8DD76C43}" type="parTrans" cxnId="{EA44BADE-8962-8745-94BA-25C7825B818C}">
      <dgm:prSet/>
      <dgm:spPr/>
      <dgm:t>
        <a:bodyPr/>
        <a:lstStyle/>
        <a:p>
          <a:endParaRPr lang="en-US"/>
        </a:p>
      </dgm:t>
    </dgm:pt>
    <dgm:pt modelId="{CED4C818-A1B8-5246-94AB-8DEEF9C47C46}" type="sibTrans" cxnId="{EA44BADE-8962-8745-94BA-25C7825B818C}">
      <dgm:prSet/>
      <dgm:spPr/>
      <dgm:t>
        <a:bodyPr/>
        <a:lstStyle/>
        <a:p>
          <a:endParaRPr lang="en-US"/>
        </a:p>
      </dgm:t>
    </dgm:pt>
    <dgm:pt modelId="{B6588265-73B2-8E43-9F1A-15C75F3A0432}" type="pres">
      <dgm:prSet presAssocID="{573BF788-1323-4B47-9B3F-565BF4B94CE5}" presName="Name0" presStyleCnt="0">
        <dgm:presLayoutVars>
          <dgm:chPref val="3"/>
          <dgm:dir/>
          <dgm:animLvl val="lvl"/>
          <dgm:resizeHandles/>
        </dgm:presLayoutVars>
      </dgm:prSet>
      <dgm:spPr/>
      <dgm:t>
        <a:bodyPr/>
        <a:lstStyle/>
        <a:p>
          <a:endParaRPr lang="en-IN"/>
        </a:p>
      </dgm:t>
    </dgm:pt>
    <dgm:pt modelId="{404B62E1-C397-5043-B8D9-7F189257C3EA}" type="pres">
      <dgm:prSet presAssocID="{067F369C-679B-D946-9FF6-AF8B72F4E558}" presName="horFlow" presStyleCnt="0"/>
      <dgm:spPr/>
    </dgm:pt>
    <dgm:pt modelId="{52F903D8-CF10-5C46-AE3C-3F7FB8806E74}" type="pres">
      <dgm:prSet presAssocID="{067F369C-679B-D946-9FF6-AF8B72F4E558}" presName="bigChev" presStyleLbl="node1" presStyleIdx="0" presStyleCnt="4"/>
      <dgm:spPr/>
      <dgm:t>
        <a:bodyPr/>
        <a:lstStyle/>
        <a:p>
          <a:endParaRPr lang="en-IN"/>
        </a:p>
      </dgm:t>
    </dgm:pt>
    <dgm:pt modelId="{A5882949-27F5-4F4E-B93F-C3DA993B7F35}" type="pres">
      <dgm:prSet presAssocID="{1A6BBD8A-5212-CB42-95D6-35BDD0530F7A}" presName="parTrans" presStyleCnt="0"/>
      <dgm:spPr/>
    </dgm:pt>
    <dgm:pt modelId="{28A2FC20-6003-8645-9A43-AC37AB0FF304}" type="pres">
      <dgm:prSet presAssocID="{3248DF5A-BD0B-714E-A4CA-C56AF25AE46A}" presName="node" presStyleLbl="alignAccFollowNode1" presStyleIdx="0" presStyleCnt="8" custScaleX="86816" custScaleY="96247">
        <dgm:presLayoutVars>
          <dgm:bulletEnabled val="1"/>
        </dgm:presLayoutVars>
      </dgm:prSet>
      <dgm:spPr/>
      <dgm:t>
        <a:bodyPr/>
        <a:lstStyle/>
        <a:p>
          <a:endParaRPr lang="en-IN"/>
        </a:p>
      </dgm:t>
    </dgm:pt>
    <dgm:pt modelId="{4EBD96F3-E365-EA44-81E5-E0ADA3587C07}" type="pres">
      <dgm:prSet presAssocID="{2C2FC783-28DA-154C-8E15-C4095A368A5F}" presName="sibTrans" presStyleCnt="0"/>
      <dgm:spPr/>
    </dgm:pt>
    <dgm:pt modelId="{4E672BD9-6E78-9049-960D-57B992DC6315}" type="pres">
      <dgm:prSet presAssocID="{8A71CE19-8F7A-4645-B63A-689F894AD622}" presName="node" presStyleLbl="alignAccFollowNode1" presStyleIdx="1" presStyleCnt="8" custScaleX="124583">
        <dgm:presLayoutVars>
          <dgm:bulletEnabled val="1"/>
        </dgm:presLayoutVars>
      </dgm:prSet>
      <dgm:spPr/>
      <dgm:t>
        <a:bodyPr/>
        <a:lstStyle/>
        <a:p>
          <a:endParaRPr lang="en-IN"/>
        </a:p>
      </dgm:t>
    </dgm:pt>
    <dgm:pt modelId="{2E2E4CB3-5B41-C047-A5D5-4E39C0C0EEB6}" type="pres">
      <dgm:prSet presAssocID="{ED079F38-EBFC-E64F-A8AD-2DB628A39CFF}" presName="sibTrans" presStyleCnt="0"/>
      <dgm:spPr/>
    </dgm:pt>
    <dgm:pt modelId="{B08EDA13-C7D8-284E-9D3B-ACA71EBF9B5B}" type="pres">
      <dgm:prSet presAssocID="{FFF63F7D-0A62-D341-B4D9-2A3BF1BB1C9E}" presName="node" presStyleLbl="alignAccFollowNode1" presStyleIdx="2" presStyleCnt="8" custScaleX="136113">
        <dgm:presLayoutVars>
          <dgm:bulletEnabled val="1"/>
        </dgm:presLayoutVars>
      </dgm:prSet>
      <dgm:spPr/>
      <dgm:t>
        <a:bodyPr/>
        <a:lstStyle/>
        <a:p>
          <a:endParaRPr lang="en-IN"/>
        </a:p>
      </dgm:t>
    </dgm:pt>
    <dgm:pt modelId="{16B2093A-6422-F24E-A512-AB8339263D93}" type="pres">
      <dgm:prSet presAssocID="{067F369C-679B-D946-9FF6-AF8B72F4E558}" presName="vSp" presStyleCnt="0"/>
      <dgm:spPr/>
    </dgm:pt>
    <dgm:pt modelId="{3334A14A-BFB3-FE41-ADF8-FC52D745050D}" type="pres">
      <dgm:prSet presAssocID="{25298ADB-DBBE-F244-ACAE-57317A4ED8C3}" presName="horFlow" presStyleCnt="0"/>
      <dgm:spPr/>
    </dgm:pt>
    <dgm:pt modelId="{45A0C42B-B209-CF4E-B484-062F6062FA89}" type="pres">
      <dgm:prSet presAssocID="{25298ADB-DBBE-F244-ACAE-57317A4ED8C3}" presName="bigChev" presStyleLbl="node1" presStyleIdx="1" presStyleCnt="4"/>
      <dgm:spPr/>
      <dgm:t>
        <a:bodyPr/>
        <a:lstStyle/>
        <a:p>
          <a:endParaRPr lang="en-IN"/>
        </a:p>
      </dgm:t>
    </dgm:pt>
    <dgm:pt modelId="{0043E98E-568D-B94D-8356-48E0935F4819}" type="pres">
      <dgm:prSet presAssocID="{7857D16D-5506-C541-A9D3-932BF852D1D0}" presName="parTrans" presStyleCnt="0"/>
      <dgm:spPr/>
    </dgm:pt>
    <dgm:pt modelId="{72A58BE9-107E-8547-9E30-596F655E4AA2}" type="pres">
      <dgm:prSet presAssocID="{D1510737-73A7-964D-B10F-DD3812B457B5}" presName="node" presStyleLbl="alignAccFollowNode1" presStyleIdx="3" presStyleCnt="8" custScaleX="209784">
        <dgm:presLayoutVars>
          <dgm:bulletEnabled val="1"/>
        </dgm:presLayoutVars>
      </dgm:prSet>
      <dgm:spPr/>
      <dgm:t>
        <a:bodyPr/>
        <a:lstStyle/>
        <a:p>
          <a:endParaRPr lang="en-IN"/>
        </a:p>
      </dgm:t>
    </dgm:pt>
    <dgm:pt modelId="{59DBE953-6FC1-FC4E-84D3-68F82EA1663E}" type="pres">
      <dgm:prSet presAssocID="{D3608361-C3E3-7F41-A737-CC8213B82C7E}" presName="sibTrans" presStyleCnt="0"/>
      <dgm:spPr/>
    </dgm:pt>
    <dgm:pt modelId="{BBA6201A-A0D4-FE4F-99EF-FF32F623CC44}" type="pres">
      <dgm:prSet presAssocID="{33591D9C-B5EE-EF4F-AE8B-57A726DBE64F}" presName="node" presStyleLbl="alignAccFollowNode1" presStyleIdx="4" presStyleCnt="8">
        <dgm:presLayoutVars>
          <dgm:bulletEnabled val="1"/>
        </dgm:presLayoutVars>
      </dgm:prSet>
      <dgm:spPr/>
      <dgm:t>
        <a:bodyPr/>
        <a:lstStyle/>
        <a:p>
          <a:endParaRPr lang="en-IN"/>
        </a:p>
      </dgm:t>
    </dgm:pt>
    <dgm:pt modelId="{67E8D077-CB86-0D4A-89C5-E88DC4B11D97}" type="pres">
      <dgm:prSet presAssocID="{25298ADB-DBBE-F244-ACAE-57317A4ED8C3}" presName="vSp" presStyleCnt="0"/>
      <dgm:spPr/>
    </dgm:pt>
    <dgm:pt modelId="{CC0B5B30-A7DC-A747-84BC-BA2935A46ACD}" type="pres">
      <dgm:prSet presAssocID="{17103808-3048-4140-AE29-6102B76C3B6A}" presName="horFlow" presStyleCnt="0"/>
      <dgm:spPr/>
    </dgm:pt>
    <dgm:pt modelId="{DF9F50C0-44D4-B348-AB9D-EF514E34339F}" type="pres">
      <dgm:prSet presAssocID="{17103808-3048-4140-AE29-6102B76C3B6A}" presName="bigChev" presStyleLbl="node1" presStyleIdx="2" presStyleCnt="4"/>
      <dgm:spPr/>
      <dgm:t>
        <a:bodyPr/>
        <a:lstStyle/>
        <a:p>
          <a:endParaRPr lang="en-IN"/>
        </a:p>
      </dgm:t>
    </dgm:pt>
    <dgm:pt modelId="{505DA3E2-FCCA-244B-A14E-27DB5A2DEC3D}" type="pres">
      <dgm:prSet presAssocID="{2D530FDD-ADE5-1147-A71C-0116F8063F7B}" presName="parTrans" presStyleCnt="0"/>
      <dgm:spPr/>
    </dgm:pt>
    <dgm:pt modelId="{39C2AA06-02B6-5443-BF51-6BA6751BFB9F}" type="pres">
      <dgm:prSet presAssocID="{578D4470-525B-A648-A504-1AF515D2A1FB}" presName="node" presStyleLbl="alignAccFollowNode1" presStyleIdx="5" presStyleCnt="8" custScaleX="123984">
        <dgm:presLayoutVars>
          <dgm:bulletEnabled val="1"/>
        </dgm:presLayoutVars>
      </dgm:prSet>
      <dgm:spPr/>
      <dgm:t>
        <a:bodyPr/>
        <a:lstStyle/>
        <a:p>
          <a:endParaRPr lang="en-IN"/>
        </a:p>
      </dgm:t>
    </dgm:pt>
    <dgm:pt modelId="{D9A35E3B-D496-1148-B8BB-84B6FB022ECC}" type="pres">
      <dgm:prSet presAssocID="{D5AFDF02-869A-C241-9D9C-32E15A5C6CD4}" presName="sibTrans" presStyleCnt="0"/>
      <dgm:spPr/>
    </dgm:pt>
    <dgm:pt modelId="{72600144-09A5-2C43-90FB-A1DEEE3E4F9C}" type="pres">
      <dgm:prSet presAssocID="{BE8E2B1E-06D7-F240-B52D-B6B01287426A}" presName="node" presStyleLbl="alignAccFollowNode1" presStyleIdx="6" presStyleCnt="8" custScaleX="120828">
        <dgm:presLayoutVars>
          <dgm:bulletEnabled val="1"/>
        </dgm:presLayoutVars>
      </dgm:prSet>
      <dgm:spPr/>
      <dgm:t>
        <a:bodyPr/>
        <a:lstStyle/>
        <a:p>
          <a:endParaRPr lang="en-IN"/>
        </a:p>
      </dgm:t>
    </dgm:pt>
    <dgm:pt modelId="{8C549516-2060-8E42-82A4-09CEA6EEB0D9}" type="pres">
      <dgm:prSet presAssocID="{17103808-3048-4140-AE29-6102B76C3B6A}" presName="vSp" presStyleCnt="0"/>
      <dgm:spPr/>
    </dgm:pt>
    <dgm:pt modelId="{C20012EA-C646-414A-8F2E-A73DBEC2AC98}" type="pres">
      <dgm:prSet presAssocID="{11AC943B-7886-9743-AC23-A1A191514F6C}" presName="horFlow" presStyleCnt="0"/>
      <dgm:spPr/>
    </dgm:pt>
    <dgm:pt modelId="{4034E211-A785-1A4E-A7B1-3EDAEBCAEF14}" type="pres">
      <dgm:prSet presAssocID="{11AC943B-7886-9743-AC23-A1A191514F6C}" presName="bigChev" presStyleLbl="node1" presStyleIdx="3" presStyleCnt="4"/>
      <dgm:spPr/>
      <dgm:t>
        <a:bodyPr/>
        <a:lstStyle/>
        <a:p>
          <a:endParaRPr lang="en-IN"/>
        </a:p>
      </dgm:t>
    </dgm:pt>
    <dgm:pt modelId="{F188B112-506D-A344-8BC3-8ACED3AC8337}" type="pres">
      <dgm:prSet presAssocID="{4A9311A9-29C6-6E41-85D3-53CF8DD76C43}" presName="parTrans" presStyleCnt="0"/>
      <dgm:spPr/>
    </dgm:pt>
    <dgm:pt modelId="{0A76FF4F-63DB-0547-8889-A3810581EB5D}" type="pres">
      <dgm:prSet presAssocID="{604E949B-83A3-8049-83E2-BAE5B9A9C3AA}" presName="node" presStyleLbl="alignAccFollowNode1" presStyleIdx="7" presStyleCnt="8" custScaleX="130179">
        <dgm:presLayoutVars>
          <dgm:bulletEnabled val="1"/>
        </dgm:presLayoutVars>
      </dgm:prSet>
      <dgm:spPr/>
      <dgm:t>
        <a:bodyPr/>
        <a:lstStyle/>
        <a:p>
          <a:endParaRPr lang="en-IN"/>
        </a:p>
      </dgm:t>
    </dgm:pt>
  </dgm:ptLst>
  <dgm:cxnLst>
    <dgm:cxn modelId="{549EC127-1AB1-3C4C-9D98-B199CE7003F8}" type="presOf" srcId="{604E949B-83A3-8049-83E2-BAE5B9A9C3AA}" destId="{0A76FF4F-63DB-0547-8889-A3810581EB5D}" srcOrd="0" destOrd="0" presId="urn:microsoft.com/office/officeart/2005/8/layout/lProcess3"/>
    <dgm:cxn modelId="{D84C4D76-9F40-A54B-9B57-4A9E6C32BAC4}" type="presOf" srcId="{17103808-3048-4140-AE29-6102B76C3B6A}" destId="{DF9F50C0-44D4-B348-AB9D-EF514E34339F}" srcOrd="0" destOrd="0" presId="urn:microsoft.com/office/officeart/2005/8/layout/lProcess3"/>
    <dgm:cxn modelId="{62D4490B-142B-9849-AE10-45BCF14E97DD}" srcId="{067F369C-679B-D946-9FF6-AF8B72F4E558}" destId="{8A71CE19-8F7A-4645-B63A-689F894AD622}" srcOrd="1" destOrd="0" parTransId="{D0FF8833-2A56-474E-966C-FA5C1B850826}" sibTransId="{ED079F38-EBFC-E64F-A8AD-2DB628A39CFF}"/>
    <dgm:cxn modelId="{F60F0C22-6986-E045-BC1E-E4DD5D0CB77E}" type="presOf" srcId="{D1510737-73A7-964D-B10F-DD3812B457B5}" destId="{72A58BE9-107E-8547-9E30-596F655E4AA2}" srcOrd="0" destOrd="0" presId="urn:microsoft.com/office/officeart/2005/8/layout/lProcess3"/>
    <dgm:cxn modelId="{097B200A-90A3-E94E-81B3-D4C678D8BF2B}" srcId="{17103808-3048-4140-AE29-6102B76C3B6A}" destId="{578D4470-525B-A648-A504-1AF515D2A1FB}" srcOrd="0" destOrd="0" parTransId="{2D530FDD-ADE5-1147-A71C-0116F8063F7B}" sibTransId="{D5AFDF02-869A-C241-9D9C-32E15A5C6CD4}"/>
    <dgm:cxn modelId="{EFEAC5EF-52DA-474E-8D61-0100BF1D24C4}" type="presOf" srcId="{067F369C-679B-D946-9FF6-AF8B72F4E558}" destId="{52F903D8-CF10-5C46-AE3C-3F7FB8806E74}" srcOrd="0" destOrd="0" presId="urn:microsoft.com/office/officeart/2005/8/layout/lProcess3"/>
    <dgm:cxn modelId="{C9BFD54B-13C8-4547-B84C-EBC60FC16813}" type="presOf" srcId="{BE8E2B1E-06D7-F240-B52D-B6B01287426A}" destId="{72600144-09A5-2C43-90FB-A1DEEE3E4F9C}" srcOrd="0" destOrd="0" presId="urn:microsoft.com/office/officeart/2005/8/layout/lProcess3"/>
    <dgm:cxn modelId="{AC634FC9-C6E4-6D49-A1FF-76F72DFA30E4}" srcId="{25298ADB-DBBE-F244-ACAE-57317A4ED8C3}" destId="{33591D9C-B5EE-EF4F-AE8B-57A726DBE64F}" srcOrd="1" destOrd="0" parTransId="{D1D2BFE3-A3FC-6F4C-886E-DBB974808EED}" sibTransId="{604F9611-972B-464E-AA2E-6499C74C92A4}"/>
    <dgm:cxn modelId="{65D1F60E-5A8B-504D-8A13-C2E940FCB604}" type="presOf" srcId="{8A71CE19-8F7A-4645-B63A-689F894AD622}" destId="{4E672BD9-6E78-9049-960D-57B992DC6315}" srcOrd="0" destOrd="0" presId="urn:microsoft.com/office/officeart/2005/8/layout/lProcess3"/>
    <dgm:cxn modelId="{E220DA9A-50D7-2141-9484-83EB95C85B47}" type="presOf" srcId="{3248DF5A-BD0B-714E-A4CA-C56AF25AE46A}" destId="{28A2FC20-6003-8645-9A43-AC37AB0FF304}" srcOrd="0" destOrd="0" presId="urn:microsoft.com/office/officeart/2005/8/layout/lProcess3"/>
    <dgm:cxn modelId="{4334E275-33FA-C041-84B4-40EAD8A126F6}" srcId="{573BF788-1323-4B47-9B3F-565BF4B94CE5}" destId="{25298ADB-DBBE-F244-ACAE-57317A4ED8C3}" srcOrd="1" destOrd="0" parTransId="{4D6A0C10-FC92-7047-BE56-7244D60271D1}" sibTransId="{60D46017-282C-5948-9A96-940C324E0438}"/>
    <dgm:cxn modelId="{107BC374-4998-B84F-8AD9-F0E0D32AF286}" srcId="{17103808-3048-4140-AE29-6102B76C3B6A}" destId="{BE8E2B1E-06D7-F240-B52D-B6B01287426A}" srcOrd="1" destOrd="0" parTransId="{4CCAC749-3796-344D-9A6E-724E4249B838}" sibTransId="{C27A6833-5800-EF47-879D-6DEABAFFE7A7}"/>
    <dgm:cxn modelId="{7E4CC82C-C73B-724B-A140-1AF5C6E01E5C}" type="presOf" srcId="{33591D9C-B5EE-EF4F-AE8B-57A726DBE64F}" destId="{BBA6201A-A0D4-FE4F-99EF-FF32F623CC44}" srcOrd="0" destOrd="0" presId="urn:microsoft.com/office/officeart/2005/8/layout/lProcess3"/>
    <dgm:cxn modelId="{1BB7D68B-C3C3-7145-88E2-633F341B4413}" srcId="{573BF788-1323-4B47-9B3F-565BF4B94CE5}" destId="{11AC943B-7886-9743-AC23-A1A191514F6C}" srcOrd="3" destOrd="0" parTransId="{F9C258B2-87A1-9449-B44E-F7A85C2E62B7}" sibTransId="{05EB7D43-E20E-EE43-992C-0099FFB2E91C}"/>
    <dgm:cxn modelId="{04E02BC3-7D3D-A44F-BEEB-3243881239DC}" type="presOf" srcId="{25298ADB-DBBE-F244-ACAE-57317A4ED8C3}" destId="{45A0C42B-B209-CF4E-B484-062F6062FA89}" srcOrd="0" destOrd="0" presId="urn:microsoft.com/office/officeart/2005/8/layout/lProcess3"/>
    <dgm:cxn modelId="{92A48BD7-F949-DB4C-B06A-7F1822422C7E}" type="presOf" srcId="{11AC943B-7886-9743-AC23-A1A191514F6C}" destId="{4034E211-A785-1A4E-A7B1-3EDAEBCAEF14}" srcOrd="0" destOrd="0" presId="urn:microsoft.com/office/officeart/2005/8/layout/lProcess3"/>
    <dgm:cxn modelId="{56A780F0-1BF0-3C4B-B08A-8DBD1AB8B4D4}" type="presOf" srcId="{578D4470-525B-A648-A504-1AF515D2A1FB}" destId="{39C2AA06-02B6-5443-BF51-6BA6751BFB9F}" srcOrd="0" destOrd="0" presId="urn:microsoft.com/office/officeart/2005/8/layout/lProcess3"/>
    <dgm:cxn modelId="{096BAB65-0082-AC4E-A720-DFE1A7C71459}" type="presOf" srcId="{573BF788-1323-4B47-9B3F-565BF4B94CE5}" destId="{B6588265-73B2-8E43-9F1A-15C75F3A0432}" srcOrd="0" destOrd="0" presId="urn:microsoft.com/office/officeart/2005/8/layout/lProcess3"/>
    <dgm:cxn modelId="{EA44BADE-8962-8745-94BA-25C7825B818C}" srcId="{11AC943B-7886-9743-AC23-A1A191514F6C}" destId="{604E949B-83A3-8049-83E2-BAE5B9A9C3AA}" srcOrd="0" destOrd="0" parTransId="{4A9311A9-29C6-6E41-85D3-53CF8DD76C43}" sibTransId="{CED4C818-A1B8-5246-94AB-8DEEF9C47C46}"/>
    <dgm:cxn modelId="{E5715A20-A3CF-5E40-9936-F5B76EDB0B64}" srcId="{25298ADB-DBBE-F244-ACAE-57317A4ED8C3}" destId="{D1510737-73A7-964D-B10F-DD3812B457B5}" srcOrd="0" destOrd="0" parTransId="{7857D16D-5506-C541-A9D3-932BF852D1D0}" sibTransId="{D3608361-C3E3-7F41-A737-CC8213B82C7E}"/>
    <dgm:cxn modelId="{B58926D9-B27F-2A4C-A05E-2F91293768DD}" srcId="{573BF788-1323-4B47-9B3F-565BF4B94CE5}" destId="{17103808-3048-4140-AE29-6102B76C3B6A}" srcOrd="2" destOrd="0" parTransId="{FAB22E63-056D-6C4B-8595-E2DF1A5FB788}" sibTransId="{6F4C0D02-A5D9-904C-B94E-F55B38C9216F}"/>
    <dgm:cxn modelId="{6E778D87-D39D-4A4F-A3C9-5D5881486AD2}" type="presOf" srcId="{FFF63F7D-0A62-D341-B4D9-2A3BF1BB1C9E}" destId="{B08EDA13-C7D8-284E-9D3B-ACA71EBF9B5B}" srcOrd="0" destOrd="0" presId="urn:microsoft.com/office/officeart/2005/8/layout/lProcess3"/>
    <dgm:cxn modelId="{F6EF98E0-A2CB-D04A-AA2E-6ABC205DD396}" srcId="{573BF788-1323-4B47-9B3F-565BF4B94CE5}" destId="{067F369C-679B-D946-9FF6-AF8B72F4E558}" srcOrd="0" destOrd="0" parTransId="{A5629A89-D666-644C-8E8C-C7A710A44C4C}" sibTransId="{65EC089A-AFA9-E04E-BAF1-1F2EBF9BBA8A}"/>
    <dgm:cxn modelId="{AA00A8D5-FD58-EE40-9D39-7FB794A703E3}" srcId="{067F369C-679B-D946-9FF6-AF8B72F4E558}" destId="{3248DF5A-BD0B-714E-A4CA-C56AF25AE46A}" srcOrd="0" destOrd="0" parTransId="{1A6BBD8A-5212-CB42-95D6-35BDD0530F7A}" sibTransId="{2C2FC783-28DA-154C-8E15-C4095A368A5F}"/>
    <dgm:cxn modelId="{E189D932-D706-8D4D-AE08-211709EBAE88}" srcId="{067F369C-679B-D946-9FF6-AF8B72F4E558}" destId="{FFF63F7D-0A62-D341-B4D9-2A3BF1BB1C9E}" srcOrd="2" destOrd="0" parTransId="{02B41F8C-A54B-FF4E-AF04-2C9DA5E232F4}" sibTransId="{A0AF9CCA-407F-0846-ADAB-37671CA7710D}"/>
    <dgm:cxn modelId="{66D9C120-3B79-FB46-B583-03222F9DC57B}" type="presParOf" srcId="{B6588265-73B2-8E43-9F1A-15C75F3A0432}" destId="{404B62E1-C397-5043-B8D9-7F189257C3EA}" srcOrd="0" destOrd="0" presId="urn:microsoft.com/office/officeart/2005/8/layout/lProcess3"/>
    <dgm:cxn modelId="{E422488E-53FD-A947-88CE-07B58508FBCC}" type="presParOf" srcId="{404B62E1-C397-5043-B8D9-7F189257C3EA}" destId="{52F903D8-CF10-5C46-AE3C-3F7FB8806E74}" srcOrd="0" destOrd="0" presId="urn:microsoft.com/office/officeart/2005/8/layout/lProcess3"/>
    <dgm:cxn modelId="{45582F02-0440-584C-8E25-7091D5334622}" type="presParOf" srcId="{404B62E1-C397-5043-B8D9-7F189257C3EA}" destId="{A5882949-27F5-4F4E-B93F-C3DA993B7F35}" srcOrd="1" destOrd="0" presId="urn:microsoft.com/office/officeart/2005/8/layout/lProcess3"/>
    <dgm:cxn modelId="{8B8AD290-A785-0B4C-9095-669B5BE6806A}" type="presParOf" srcId="{404B62E1-C397-5043-B8D9-7F189257C3EA}" destId="{28A2FC20-6003-8645-9A43-AC37AB0FF304}" srcOrd="2" destOrd="0" presId="urn:microsoft.com/office/officeart/2005/8/layout/lProcess3"/>
    <dgm:cxn modelId="{5BB942F3-2CEA-F846-8EC1-FD712AF73A71}" type="presParOf" srcId="{404B62E1-C397-5043-B8D9-7F189257C3EA}" destId="{4EBD96F3-E365-EA44-81E5-E0ADA3587C07}" srcOrd="3" destOrd="0" presId="urn:microsoft.com/office/officeart/2005/8/layout/lProcess3"/>
    <dgm:cxn modelId="{2992447E-5FEA-E34E-9C76-7DC70C1D619A}" type="presParOf" srcId="{404B62E1-C397-5043-B8D9-7F189257C3EA}" destId="{4E672BD9-6E78-9049-960D-57B992DC6315}" srcOrd="4" destOrd="0" presId="urn:microsoft.com/office/officeart/2005/8/layout/lProcess3"/>
    <dgm:cxn modelId="{C19EC2FF-342B-3846-A086-E6778DD5938A}" type="presParOf" srcId="{404B62E1-C397-5043-B8D9-7F189257C3EA}" destId="{2E2E4CB3-5B41-C047-A5D5-4E39C0C0EEB6}" srcOrd="5" destOrd="0" presId="urn:microsoft.com/office/officeart/2005/8/layout/lProcess3"/>
    <dgm:cxn modelId="{0B5EA653-7BB5-8842-8290-FA9139A831F1}" type="presParOf" srcId="{404B62E1-C397-5043-B8D9-7F189257C3EA}" destId="{B08EDA13-C7D8-284E-9D3B-ACA71EBF9B5B}" srcOrd="6" destOrd="0" presId="urn:microsoft.com/office/officeart/2005/8/layout/lProcess3"/>
    <dgm:cxn modelId="{CDBFB486-23E2-2944-9BCC-25D772AAF68F}" type="presParOf" srcId="{B6588265-73B2-8E43-9F1A-15C75F3A0432}" destId="{16B2093A-6422-F24E-A512-AB8339263D93}" srcOrd="1" destOrd="0" presId="urn:microsoft.com/office/officeart/2005/8/layout/lProcess3"/>
    <dgm:cxn modelId="{AB321FD3-779A-514F-BA52-A5F875311B96}" type="presParOf" srcId="{B6588265-73B2-8E43-9F1A-15C75F3A0432}" destId="{3334A14A-BFB3-FE41-ADF8-FC52D745050D}" srcOrd="2" destOrd="0" presId="urn:microsoft.com/office/officeart/2005/8/layout/lProcess3"/>
    <dgm:cxn modelId="{DF988235-4D3B-F847-9D3A-95B7D03CBFB9}" type="presParOf" srcId="{3334A14A-BFB3-FE41-ADF8-FC52D745050D}" destId="{45A0C42B-B209-CF4E-B484-062F6062FA89}" srcOrd="0" destOrd="0" presId="urn:microsoft.com/office/officeart/2005/8/layout/lProcess3"/>
    <dgm:cxn modelId="{F408D947-88AF-6E40-9A1F-3C1EAD4C6329}" type="presParOf" srcId="{3334A14A-BFB3-FE41-ADF8-FC52D745050D}" destId="{0043E98E-568D-B94D-8356-48E0935F4819}" srcOrd="1" destOrd="0" presId="urn:microsoft.com/office/officeart/2005/8/layout/lProcess3"/>
    <dgm:cxn modelId="{39A156C7-30A1-F54B-B5E9-CF64D764B94E}" type="presParOf" srcId="{3334A14A-BFB3-FE41-ADF8-FC52D745050D}" destId="{72A58BE9-107E-8547-9E30-596F655E4AA2}" srcOrd="2" destOrd="0" presId="urn:microsoft.com/office/officeart/2005/8/layout/lProcess3"/>
    <dgm:cxn modelId="{A92A5C27-8B29-C74C-A4DA-280C25BCAA6B}" type="presParOf" srcId="{3334A14A-BFB3-FE41-ADF8-FC52D745050D}" destId="{59DBE953-6FC1-FC4E-84D3-68F82EA1663E}" srcOrd="3" destOrd="0" presId="urn:microsoft.com/office/officeart/2005/8/layout/lProcess3"/>
    <dgm:cxn modelId="{406820AA-3444-CC4C-BCC4-FFA187C99D86}" type="presParOf" srcId="{3334A14A-BFB3-FE41-ADF8-FC52D745050D}" destId="{BBA6201A-A0D4-FE4F-99EF-FF32F623CC44}" srcOrd="4" destOrd="0" presId="urn:microsoft.com/office/officeart/2005/8/layout/lProcess3"/>
    <dgm:cxn modelId="{A61DE9D2-0A74-7E43-AD90-1DC7092C9C60}" type="presParOf" srcId="{B6588265-73B2-8E43-9F1A-15C75F3A0432}" destId="{67E8D077-CB86-0D4A-89C5-E88DC4B11D97}" srcOrd="3" destOrd="0" presId="urn:microsoft.com/office/officeart/2005/8/layout/lProcess3"/>
    <dgm:cxn modelId="{BF26104F-1300-FD42-A1FF-DEA1631FC2A8}" type="presParOf" srcId="{B6588265-73B2-8E43-9F1A-15C75F3A0432}" destId="{CC0B5B30-A7DC-A747-84BC-BA2935A46ACD}" srcOrd="4" destOrd="0" presId="urn:microsoft.com/office/officeart/2005/8/layout/lProcess3"/>
    <dgm:cxn modelId="{A57518BA-7DA3-0541-97A9-9346E03FACC4}" type="presParOf" srcId="{CC0B5B30-A7DC-A747-84BC-BA2935A46ACD}" destId="{DF9F50C0-44D4-B348-AB9D-EF514E34339F}" srcOrd="0" destOrd="0" presId="urn:microsoft.com/office/officeart/2005/8/layout/lProcess3"/>
    <dgm:cxn modelId="{582BE693-F23B-8E4A-827E-253C4C833915}" type="presParOf" srcId="{CC0B5B30-A7DC-A747-84BC-BA2935A46ACD}" destId="{505DA3E2-FCCA-244B-A14E-27DB5A2DEC3D}" srcOrd="1" destOrd="0" presId="urn:microsoft.com/office/officeart/2005/8/layout/lProcess3"/>
    <dgm:cxn modelId="{6508C07B-82CF-5E44-A8CA-500D6F443310}" type="presParOf" srcId="{CC0B5B30-A7DC-A747-84BC-BA2935A46ACD}" destId="{39C2AA06-02B6-5443-BF51-6BA6751BFB9F}" srcOrd="2" destOrd="0" presId="urn:microsoft.com/office/officeart/2005/8/layout/lProcess3"/>
    <dgm:cxn modelId="{424486EA-2FCF-4949-8AD0-C5C42A7CC15C}" type="presParOf" srcId="{CC0B5B30-A7DC-A747-84BC-BA2935A46ACD}" destId="{D9A35E3B-D496-1148-B8BB-84B6FB022ECC}" srcOrd="3" destOrd="0" presId="urn:microsoft.com/office/officeart/2005/8/layout/lProcess3"/>
    <dgm:cxn modelId="{83F882E6-673C-6A4B-8BFD-D64FA71C1B65}" type="presParOf" srcId="{CC0B5B30-A7DC-A747-84BC-BA2935A46ACD}" destId="{72600144-09A5-2C43-90FB-A1DEEE3E4F9C}" srcOrd="4" destOrd="0" presId="urn:microsoft.com/office/officeart/2005/8/layout/lProcess3"/>
    <dgm:cxn modelId="{025EF468-F561-054B-89D9-E68C9B4F0DE3}" type="presParOf" srcId="{B6588265-73B2-8E43-9F1A-15C75F3A0432}" destId="{8C549516-2060-8E42-82A4-09CEA6EEB0D9}" srcOrd="5" destOrd="0" presId="urn:microsoft.com/office/officeart/2005/8/layout/lProcess3"/>
    <dgm:cxn modelId="{FF926844-83A7-7B4C-954F-2153BB7DE057}" type="presParOf" srcId="{B6588265-73B2-8E43-9F1A-15C75F3A0432}" destId="{C20012EA-C646-414A-8F2E-A73DBEC2AC98}" srcOrd="6" destOrd="0" presId="urn:microsoft.com/office/officeart/2005/8/layout/lProcess3"/>
    <dgm:cxn modelId="{30A4CA13-D1CA-0A4A-A118-E79AA716136E}" type="presParOf" srcId="{C20012EA-C646-414A-8F2E-A73DBEC2AC98}" destId="{4034E211-A785-1A4E-A7B1-3EDAEBCAEF14}" srcOrd="0" destOrd="0" presId="urn:microsoft.com/office/officeart/2005/8/layout/lProcess3"/>
    <dgm:cxn modelId="{FFC3ABCF-E262-3E4E-899F-A370B372EE37}" type="presParOf" srcId="{C20012EA-C646-414A-8F2E-A73DBEC2AC98}" destId="{F188B112-506D-A344-8BC3-8ACED3AC8337}" srcOrd="1" destOrd="0" presId="urn:microsoft.com/office/officeart/2005/8/layout/lProcess3"/>
    <dgm:cxn modelId="{302BFEC0-2962-F548-8AFD-8864E3656BD0}" type="presParOf" srcId="{C20012EA-C646-414A-8F2E-A73DBEC2AC98}" destId="{0A76FF4F-63DB-0547-8889-A3810581EB5D}"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0578D3-EECB-9D41-8B18-B1A2D1BAF7DE}" type="doc">
      <dgm:prSet loTypeId="urn:microsoft.com/office/officeart/2005/8/layout/vProcess5" loCatId="relationship" qsTypeId="urn:microsoft.com/office/officeart/2005/8/quickstyle/simple4" qsCatId="simple" csTypeId="urn:microsoft.com/office/officeart/2005/8/colors/colorful4" csCatId="colorful" phldr="1"/>
      <dgm:spPr/>
      <dgm:t>
        <a:bodyPr/>
        <a:lstStyle/>
        <a:p>
          <a:endParaRPr lang="en-US"/>
        </a:p>
      </dgm:t>
    </dgm:pt>
    <dgm:pt modelId="{214F8EC4-8CDA-9741-BA30-EF5727A8ECFA}">
      <dgm:prSet custT="1"/>
      <dgm:spPr>
        <a:gradFill rotWithShape="0">
          <a:gsLst>
            <a:gs pos="23000">
              <a:schemeClr val="accent4">
                <a:lumMod val="75000"/>
              </a:schemeClr>
            </a:gs>
            <a:gs pos="71000">
              <a:schemeClr val="accent4">
                <a:lumMod val="60000"/>
                <a:lumOff val="40000"/>
              </a:schemeClr>
            </a:gs>
            <a:gs pos="100000">
              <a:schemeClr val="accent4">
                <a:lumMod val="40000"/>
                <a:lumOff val="60000"/>
              </a:schemeClr>
            </a:gs>
          </a:gsLst>
          <a:lin ang="16200000" scaled="0"/>
        </a:gradFill>
      </dgm:spPr>
      <dgm:t>
        <a:bodyPr/>
        <a:lstStyle/>
        <a:p>
          <a:pPr rtl="0">
            <a:tabLst/>
          </a:pPr>
          <a:r>
            <a:rPr lang="en-US" sz="2000" b="1" dirty="0"/>
            <a:t>Cryptographic applications typically make use of algorithmic techniques for random number generation</a:t>
          </a:r>
        </a:p>
      </dgm:t>
    </dgm:pt>
    <dgm:pt modelId="{B68D71CB-39CA-AF41-A235-83694771FD26}" type="parTrans" cxnId="{723D3523-849B-4C4B-96E4-14F09B7EF9D3}">
      <dgm:prSet/>
      <dgm:spPr/>
      <dgm:t>
        <a:bodyPr/>
        <a:lstStyle/>
        <a:p>
          <a:endParaRPr lang="en-US"/>
        </a:p>
      </dgm:t>
    </dgm:pt>
    <dgm:pt modelId="{6E3D9093-7A0E-4D43-AD06-F9DBFC391B98}" type="sibTrans" cxnId="{723D3523-849B-4C4B-96E4-14F09B7EF9D3}">
      <dgm:prSet/>
      <dgm:spPr>
        <a:solidFill>
          <a:srgbClr val="FF9393">
            <a:alpha val="89804"/>
          </a:srgbClr>
        </a:solidFill>
      </dgm:spPr>
      <dgm:t>
        <a:bodyPr/>
        <a:lstStyle/>
        <a:p>
          <a:endParaRPr lang="en-US"/>
        </a:p>
      </dgm:t>
    </dgm:pt>
    <dgm:pt modelId="{DDED0464-5ACB-AD43-B27B-EC9DBB9B71B8}">
      <dgm:prSet/>
      <dgm:spPr>
        <a:gradFill rotWithShape="0">
          <a:gsLst>
            <a:gs pos="23000">
              <a:schemeClr val="accent4">
                <a:lumMod val="75000"/>
              </a:schemeClr>
            </a:gs>
            <a:gs pos="71000">
              <a:schemeClr val="accent4">
                <a:lumMod val="60000"/>
                <a:lumOff val="40000"/>
              </a:schemeClr>
            </a:gs>
            <a:gs pos="100000">
              <a:schemeClr val="accent4">
                <a:lumMod val="40000"/>
                <a:lumOff val="60000"/>
              </a:schemeClr>
            </a:gs>
          </a:gsLst>
          <a:lin ang="16200000" scaled="0"/>
        </a:gradFill>
      </dgm:spPr>
      <dgm:t>
        <a:bodyPr/>
        <a:lstStyle/>
        <a:p>
          <a:pPr rtl="0"/>
          <a:r>
            <a:rPr lang="en-US" sz="1600" b="1" dirty="0"/>
            <a:t>Algorithms are deterministic and therefore produce sequences of numbers that are not statistically random</a:t>
          </a:r>
        </a:p>
      </dgm:t>
    </dgm:pt>
    <dgm:pt modelId="{2C931028-2351-5640-B66B-216A1A391A22}" type="parTrans" cxnId="{5D994409-8587-D24A-93B9-E4272AEEA551}">
      <dgm:prSet/>
      <dgm:spPr/>
      <dgm:t>
        <a:bodyPr/>
        <a:lstStyle/>
        <a:p>
          <a:endParaRPr lang="en-US"/>
        </a:p>
      </dgm:t>
    </dgm:pt>
    <dgm:pt modelId="{CEECAD9B-E50C-B04B-844C-32EA9A833F3D}" type="sibTrans" cxnId="{5D994409-8587-D24A-93B9-E4272AEEA551}">
      <dgm:prSet/>
      <dgm:spPr/>
      <dgm:t>
        <a:bodyPr/>
        <a:lstStyle/>
        <a:p>
          <a:endParaRPr lang="en-US"/>
        </a:p>
      </dgm:t>
    </dgm:pt>
    <dgm:pt modelId="{8257D8E6-0CC2-AD40-A9D4-FBE84D6574E6}">
      <dgm:prSet custT="1"/>
      <dgm:spPr>
        <a:gradFill rotWithShape="0">
          <a:gsLst>
            <a:gs pos="23000">
              <a:schemeClr val="accent3">
                <a:lumMod val="50000"/>
              </a:schemeClr>
            </a:gs>
            <a:gs pos="78000">
              <a:schemeClr val="accent3">
                <a:lumMod val="75000"/>
              </a:schemeClr>
            </a:gs>
            <a:gs pos="100000">
              <a:schemeClr val="accent3">
                <a:lumMod val="60000"/>
                <a:lumOff val="40000"/>
              </a:schemeClr>
            </a:gs>
          </a:gsLst>
          <a:lin ang="16200000" scaled="0"/>
        </a:gradFill>
      </dgm:spPr>
      <dgm:t>
        <a:bodyPr/>
        <a:lstStyle/>
        <a:p>
          <a:pPr rtl="0"/>
          <a:r>
            <a:rPr lang="en-US" sz="2000" b="1" dirty="0"/>
            <a:t>Pseudorandom numbers are:</a:t>
          </a:r>
        </a:p>
      </dgm:t>
    </dgm:pt>
    <dgm:pt modelId="{269077AB-E6EF-3D4C-BE1C-AFE0F796468A}" type="parTrans" cxnId="{34FCB5FA-9D38-0840-BCB4-C78BE888FF72}">
      <dgm:prSet/>
      <dgm:spPr/>
      <dgm:t>
        <a:bodyPr/>
        <a:lstStyle/>
        <a:p>
          <a:endParaRPr lang="en-US"/>
        </a:p>
      </dgm:t>
    </dgm:pt>
    <dgm:pt modelId="{1085B07B-3CE0-C848-8A4E-98D0419F406F}" type="sibTrans" cxnId="{34FCB5FA-9D38-0840-BCB4-C78BE888FF72}">
      <dgm:prSet/>
      <dgm:spPr>
        <a:solidFill>
          <a:srgbClr val="FF9393">
            <a:alpha val="90000"/>
          </a:srgbClr>
        </a:solidFill>
      </dgm:spPr>
      <dgm:t>
        <a:bodyPr/>
        <a:lstStyle/>
        <a:p>
          <a:endParaRPr lang="en-US"/>
        </a:p>
      </dgm:t>
    </dgm:pt>
    <dgm:pt modelId="{7EE5F957-4D91-0846-8B04-FDCA07CDACAC}">
      <dgm:prSet/>
      <dgm:spPr>
        <a:gradFill rotWithShape="0">
          <a:gsLst>
            <a:gs pos="23000">
              <a:schemeClr val="accent3">
                <a:lumMod val="50000"/>
              </a:schemeClr>
            </a:gs>
            <a:gs pos="78000">
              <a:schemeClr val="accent3">
                <a:lumMod val="75000"/>
              </a:schemeClr>
            </a:gs>
            <a:gs pos="100000">
              <a:schemeClr val="accent3">
                <a:lumMod val="60000"/>
                <a:lumOff val="40000"/>
              </a:schemeClr>
            </a:gs>
          </a:gsLst>
          <a:lin ang="16200000" scaled="0"/>
        </a:gradFill>
      </dgm:spPr>
      <dgm:t>
        <a:bodyPr/>
        <a:lstStyle/>
        <a:p>
          <a:pPr rtl="0"/>
          <a:r>
            <a:rPr lang="en-US" sz="1600" b="1" dirty="0"/>
            <a:t>Sequences produced that satisfy statistical randomness tests</a:t>
          </a:r>
        </a:p>
      </dgm:t>
    </dgm:pt>
    <dgm:pt modelId="{65265C0C-DC6A-C74A-B0F1-DEE37A058B57}" type="parTrans" cxnId="{BB6E5962-8C91-EE46-A4D1-65ED6FC36237}">
      <dgm:prSet/>
      <dgm:spPr/>
      <dgm:t>
        <a:bodyPr/>
        <a:lstStyle/>
        <a:p>
          <a:endParaRPr lang="en-US"/>
        </a:p>
      </dgm:t>
    </dgm:pt>
    <dgm:pt modelId="{C2C6DCBB-558F-8346-B653-1DECE2F3E987}" type="sibTrans" cxnId="{BB6E5962-8C91-EE46-A4D1-65ED6FC36237}">
      <dgm:prSet/>
      <dgm:spPr/>
      <dgm:t>
        <a:bodyPr/>
        <a:lstStyle/>
        <a:p>
          <a:endParaRPr lang="en-US"/>
        </a:p>
      </dgm:t>
    </dgm:pt>
    <dgm:pt modelId="{F81DEF6F-38F2-C44A-BA10-6D1897C73FCC}">
      <dgm:prSet/>
      <dgm:spPr>
        <a:gradFill rotWithShape="0">
          <a:gsLst>
            <a:gs pos="23000">
              <a:schemeClr val="accent3">
                <a:lumMod val="50000"/>
              </a:schemeClr>
            </a:gs>
            <a:gs pos="78000">
              <a:schemeClr val="accent3">
                <a:lumMod val="75000"/>
              </a:schemeClr>
            </a:gs>
            <a:gs pos="100000">
              <a:schemeClr val="accent3">
                <a:lumMod val="60000"/>
                <a:lumOff val="40000"/>
              </a:schemeClr>
            </a:gs>
          </a:gsLst>
          <a:lin ang="16200000" scaled="0"/>
        </a:gradFill>
      </dgm:spPr>
      <dgm:t>
        <a:bodyPr/>
        <a:lstStyle/>
        <a:p>
          <a:pPr rtl="0"/>
          <a:r>
            <a:rPr lang="en-US" sz="1600" b="1" dirty="0"/>
            <a:t>Likely to be predictable</a:t>
          </a:r>
        </a:p>
      </dgm:t>
    </dgm:pt>
    <dgm:pt modelId="{00421AB7-AC3A-6A47-8E45-D9DD5CC99678}" type="parTrans" cxnId="{E9D36111-6A4B-DA4D-AC07-474B0B16039A}">
      <dgm:prSet/>
      <dgm:spPr/>
      <dgm:t>
        <a:bodyPr/>
        <a:lstStyle/>
        <a:p>
          <a:endParaRPr lang="en-US"/>
        </a:p>
      </dgm:t>
    </dgm:pt>
    <dgm:pt modelId="{81708670-6597-7F41-971C-7DC5E50E428B}" type="sibTrans" cxnId="{E9D36111-6A4B-DA4D-AC07-474B0B16039A}">
      <dgm:prSet/>
      <dgm:spPr/>
      <dgm:t>
        <a:bodyPr/>
        <a:lstStyle/>
        <a:p>
          <a:endParaRPr lang="en-US"/>
        </a:p>
      </dgm:t>
    </dgm:pt>
    <dgm:pt modelId="{33BC23FF-3231-CD47-B763-E5E8CC7F7872}">
      <dgm:prSet custT="1"/>
      <dgm:spPr>
        <a:gradFill rotWithShape="0">
          <a:gsLst>
            <a:gs pos="23000">
              <a:schemeClr val="accent1">
                <a:lumMod val="50000"/>
              </a:schemeClr>
            </a:gs>
            <a:gs pos="83000">
              <a:schemeClr val="accent2">
                <a:lumMod val="75000"/>
              </a:schemeClr>
            </a:gs>
            <a:gs pos="100000">
              <a:schemeClr val="accent2">
                <a:lumMod val="60000"/>
                <a:lumOff val="40000"/>
              </a:schemeClr>
            </a:gs>
          </a:gsLst>
          <a:lin ang="16200000" scaled="0"/>
        </a:gradFill>
      </dgm:spPr>
      <dgm:t>
        <a:bodyPr/>
        <a:lstStyle/>
        <a:p>
          <a:pPr rtl="0"/>
          <a:r>
            <a:rPr lang="en-US" sz="2000" b="1" dirty="0"/>
            <a:t>True random number generator (TRNG):</a:t>
          </a:r>
        </a:p>
      </dgm:t>
    </dgm:pt>
    <dgm:pt modelId="{A4F992E6-C5D1-A147-9DF5-FDE3DDA99DE5}" type="parTrans" cxnId="{2D7A6D46-3096-AD4E-9ACB-C972A68D186C}">
      <dgm:prSet/>
      <dgm:spPr/>
      <dgm:t>
        <a:bodyPr/>
        <a:lstStyle/>
        <a:p>
          <a:endParaRPr lang="en-US"/>
        </a:p>
      </dgm:t>
    </dgm:pt>
    <dgm:pt modelId="{B19E242C-62E6-054F-A82E-F3B5716A9894}" type="sibTrans" cxnId="{2D7A6D46-3096-AD4E-9ACB-C972A68D186C}">
      <dgm:prSet/>
      <dgm:spPr/>
      <dgm:t>
        <a:bodyPr/>
        <a:lstStyle/>
        <a:p>
          <a:endParaRPr lang="en-US"/>
        </a:p>
      </dgm:t>
    </dgm:pt>
    <dgm:pt modelId="{565CF116-D0A9-E74F-9057-8C932C223EFB}">
      <dgm:prSet custT="1"/>
      <dgm:spPr>
        <a:gradFill rotWithShape="0">
          <a:gsLst>
            <a:gs pos="23000">
              <a:schemeClr val="accent1">
                <a:lumMod val="50000"/>
              </a:schemeClr>
            </a:gs>
            <a:gs pos="83000">
              <a:schemeClr val="accent2">
                <a:lumMod val="75000"/>
              </a:schemeClr>
            </a:gs>
            <a:gs pos="100000">
              <a:schemeClr val="accent2">
                <a:lumMod val="60000"/>
                <a:lumOff val="40000"/>
              </a:schemeClr>
            </a:gs>
          </a:gsLst>
          <a:lin ang="16200000" scaled="0"/>
        </a:gradFill>
      </dgm:spPr>
      <dgm:t>
        <a:bodyPr/>
        <a:lstStyle/>
        <a:p>
          <a:pPr rtl="0"/>
          <a:r>
            <a:rPr lang="en-US" sz="1600" b="1" dirty="0"/>
            <a:t>Uses a nondeterministic source to produce randomness</a:t>
          </a:r>
        </a:p>
      </dgm:t>
    </dgm:pt>
    <dgm:pt modelId="{3E53C5B3-749E-C947-AAD4-40823B38A976}" type="parTrans" cxnId="{07282AD3-6C65-884D-869B-6FD672110E0F}">
      <dgm:prSet/>
      <dgm:spPr/>
      <dgm:t>
        <a:bodyPr/>
        <a:lstStyle/>
        <a:p>
          <a:endParaRPr lang="en-US"/>
        </a:p>
      </dgm:t>
    </dgm:pt>
    <dgm:pt modelId="{3DB6455D-F5BC-7540-AEA6-076A7F9DE64F}" type="sibTrans" cxnId="{07282AD3-6C65-884D-869B-6FD672110E0F}">
      <dgm:prSet/>
      <dgm:spPr/>
      <dgm:t>
        <a:bodyPr/>
        <a:lstStyle/>
        <a:p>
          <a:endParaRPr lang="en-US"/>
        </a:p>
      </dgm:t>
    </dgm:pt>
    <dgm:pt modelId="{BC83D6C5-3670-1E45-98DD-21623A98A437}">
      <dgm:prSet custT="1"/>
      <dgm:spPr>
        <a:gradFill rotWithShape="0">
          <a:gsLst>
            <a:gs pos="23000">
              <a:schemeClr val="accent1">
                <a:lumMod val="50000"/>
              </a:schemeClr>
            </a:gs>
            <a:gs pos="83000">
              <a:schemeClr val="accent2">
                <a:lumMod val="75000"/>
              </a:schemeClr>
            </a:gs>
            <a:gs pos="100000">
              <a:schemeClr val="accent2">
                <a:lumMod val="60000"/>
                <a:lumOff val="40000"/>
              </a:schemeClr>
            </a:gs>
          </a:gsLst>
          <a:lin ang="16200000" scaled="0"/>
        </a:gradFill>
      </dgm:spPr>
      <dgm:t>
        <a:bodyPr/>
        <a:lstStyle/>
        <a:p>
          <a:pPr rtl="0"/>
          <a:r>
            <a:rPr lang="en-US" sz="1600" b="1" dirty="0"/>
            <a:t>Most operate by measuring unpredictable natural processes</a:t>
          </a:r>
        </a:p>
      </dgm:t>
    </dgm:pt>
    <dgm:pt modelId="{DDED02CD-089C-624E-8D7B-BE3A294378A2}" type="parTrans" cxnId="{B8CFC080-A15F-7144-BF83-DA0CC652D0C7}">
      <dgm:prSet/>
      <dgm:spPr/>
      <dgm:t>
        <a:bodyPr/>
        <a:lstStyle/>
        <a:p>
          <a:endParaRPr lang="en-US"/>
        </a:p>
      </dgm:t>
    </dgm:pt>
    <dgm:pt modelId="{BAA0ED5C-A111-104C-A78D-139843C54FDC}" type="sibTrans" cxnId="{B8CFC080-A15F-7144-BF83-DA0CC652D0C7}">
      <dgm:prSet/>
      <dgm:spPr/>
      <dgm:t>
        <a:bodyPr/>
        <a:lstStyle/>
        <a:p>
          <a:endParaRPr lang="en-US"/>
        </a:p>
      </dgm:t>
    </dgm:pt>
    <dgm:pt modelId="{24EE12EB-7621-284B-9312-1E0B3069F7F5}">
      <dgm:prSet custT="1"/>
      <dgm:spPr>
        <a:gradFill rotWithShape="0">
          <a:gsLst>
            <a:gs pos="23000">
              <a:schemeClr val="accent1">
                <a:lumMod val="50000"/>
              </a:schemeClr>
            </a:gs>
            <a:gs pos="83000">
              <a:schemeClr val="accent2">
                <a:lumMod val="75000"/>
              </a:schemeClr>
            </a:gs>
            <a:gs pos="100000">
              <a:schemeClr val="accent2">
                <a:lumMod val="60000"/>
                <a:lumOff val="40000"/>
              </a:schemeClr>
            </a:gs>
          </a:gsLst>
          <a:lin ang="16200000" scaled="0"/>
        </a:gradFill>
      </dgm:spPr>
      <dgm:t>
        <a:bodyPr/>
        <a:lstStyle/>
        <a:p>
          <a:pPr rtl="0"/>
          <a:r>
            <a:rPr lang="en-US" sz="1600" b="1"/>
            <a:t>e.g. radiation, gas discharge, leaky capacitors</a:t>
          </a:r>
          <a:endParaRPr lang="en-US" sz="1600" b="1" dirty="0"/>
        </a:p>
      </dgm:t>
    </dgm:pt>
    <dgm:pt modelId="{18C630B3-7295-9D4A-832F-E5543B368A6E}" type="parTrans" cxnId="{DD1A035C-D163-5D49-9B35-98272D2DACB5}">
      <dgm:prSet/>
      <dgm:spPr/>
      <dgm:t>
        <a:bodyPr/>
        <a:lstStyle/>
        <a:p>
          <a:endParaRPr lang="en-US"/>
        </a:p>
      </dgm:t>
    </dgm:pt>
    <dgm:pt modelId="{C7FD6117-697D-0843-BC82-3466B7A3B7D0}" type="sibTrans" cxnId="{DD1A035C-D163-5D49-9B35-98272D2DACB5}">
      <dgm:prSet/>
      <dgm:spPr/>
      <dgm:t>
        <a:bodyPr/>
        <a:lstStyle/>
        <a:p>
          <a:endParaRPr lang="en-US"/>
        </a:p>
      </dgm:t>
    </dgm:pt>
    <dgm:pt modelId="{DEC37EB6-1940-824D-A912-FFCB9410DD55}">
      <dgm:prSet custT="1"/>
      <dgm:spPr>
        <a:gradFill rotWithShape="0">
          <a:gsLst>
            <a:gs pos="23000">
              <a:schemeClr val="accent1">
                <a:lumMod val="50000"/>
              </a:schemeClr>
            </a:gs>
            <a:gs pos="83000">
              <a:schemeClr val="accent2">
                <a:lumMod val="75000"/>
              </a:schemeClr>
            </a:gs>
            <a:gs pos="100000">
              <a:schemeClr val="accent2">
                <a:lumMod val="60000"/>
                <a:lumOff val="40000"/>
              </a:schemeClr>
            </a:gs>
          </a:gsLst>
          <a:lin ang="16200000" scaled="0"/>
        </a:gradFill>
      </dgm:spPr>
      <dgm:t>
        <a:bodyPr/>
        <a:lstStyle/>
        <a:p>
          <a:pPr rtl="0"/>
          <a:r>
            <a:rPr lang="en-US" sz="1600" b="1"/>
            <a:t>Increasingly provided on modern processors </a:t>
          </a:r>
          <a:endParaRPr lang="en-US" sz="1600" b="1" dirty="0"/>
        </a:p>
      </dgm:t>
    </dgm:pt>
    <dgm:pt modelId="{8DB70796-D4FE-194D-AD9A-0A46F0A93EF8}" type="parTrans" cxnId="{472635A1-F1B4-274E-97B7-87F0C9308E50}">
      <dgm:prSet/>
      <dgm:spPr/>
      <dgm:t>
        <a:bodyPr/>
        <a:lstStyle/>
        <a:p>
          <a:endParaRPr lang="en-US"/>
        </a:p>
      </dgm:t>
    </dgm:pt>
    <dgm:pt modelId="{BBD30CC9-927F-F240-BD71-C9C3B4188D4D}" type="sibTrans" cxnId="{472635A1-F1B4-274E-97B7-87F0C9308E50}">
      <dgm:prSet/>
      <dgm:spPr/>
      <dgm:t>
        <a:bodyPr/>
        <a:lstStyle/>
        <a:p>
          <a:endParaRPr lang="en-US"/>
        </a:p>
      </dgm:t>
    </dgm:pt>
    <dgm:pt modelId="{F4EE69F6-8A0F-9F43-A500-3285781A7208}" type="pres">
      <dgm:prSet presAssocID="{DC0578D3-EECB-9D41-8B18-B1A2D1BAF7DE}" presName="outerComposite" presStyleCnt="0">
        <dgm:presLayoutVars>
          <dgm:chMax val="5"/>
          <dgm:dir/>
          <dgm:resizeHandles val="exact"/>
        </dgm:presLayoutVars>
      </dgm:prSet>
      <dgm:spPr/>
      <dgm:t>
        <a:bodyPr/>
        <a:lstStyle/>
        <a:p>
          <a:endParaRPr lang="en-IN"/>
        </a:p>
      </dgm:t>
    </dgm:pt>
    <dgm:pt modelId="{ADD57548-CE53-9143-A2FA-C7DA7D81A28F}" type="pres">
      <dgm:prSet presAssocID="{DC0578D3-EECB-9D41-8B18-B1A2D1BAF7DE}" presName="dummyMaxCanvas" presStyleCnt="0">
        <dgm:presLayoutVars/>
      </dgm:prSet>
      <dgm:spPr/>
    </dgm:pt>
    <dgm:pt modelId="{E589D54F-474E-CC4B-95C2-81DB0A19FCA3}" type="pres">
      <dgm:prSet presAssocID="{DC0578D3-EECB-9D41-8B18-B1A2D1BAF7DE}" presName="ThreeNodes_1" presStyleLbl="node1" presStyleIdx="0" presStyleCnt="3">
        <dgm:presLayoutVars>
          <dgm:bulletEnabled val="1"/>
        </dgm:presLayoutVars>
      </dgm:prSet>
      <dgm:spPr/>
      <dgm:t>
        <a:bodyPr/>
        <a:lstStyle/>
        <a:p>
          <a:endParaRPr lang="en-IN"/>
        </a:p>
      </dgm:t>
    </dgm:pt>
    <dgm:pt modelId="{32E07777-A947-E842-94D1-72551D4A26BB}" type="pres">
      <dgm:prSet presAssocID="{DC0578D3-EECB-9D41-8B18-B1A2D1BAF7DE}" presName="ThreeNodes_2" presStyleLbl="node1" presStyleIdx="1" presStyleCnt="3" custLinFactNeighborX="-7" custLinFactNeighborY="-4663">
        <dgm:presLayoutVars>
          <dgm:bulletEnabled val="1"/>
        </dgm:presLayoutVars>
      </dgm:prSet>
      <dgm:spPr/>
      <dgm:t>
        <a:bodyPr/>
        <a:lstStyle/>
        <a:p>
          <a:endParaRPr lang="en-IN"/>
        </a:p>
      </dgm:t>
    </dgm:pt>
    <dgm:pt modelId="{39F43FAA-70B5-AD48-AF88-5D3BF488095D}" type="pres">
      <dgm:prSet presAssocID="{DC0578D3-EECB-9D41-8B18-B1A2D1BAF7DE}" presName="ThreeNodes_3" presStyleLbl="node1" presStyleIdx="2" presStyleCnt="3" custScaleY="117906">
        <dgm:presLayoutVars>
          <dgm:bulletEnabled val="1"/>
        </dgm:presLayoutVars>
      </dgm:prSet>
      <dgm:spPr/>
      <dgm:t>
        <a:bodyPr/>
        <a:lstStyle/>
        <a:p>
          <a:endParaRPr lang="en-IN"/>
        </a:p>
      </dgm:t>
    </dgm:pt>
    <dgm:pt modelId="{CBF80BE6-74D6-CD4B-8A65-7D0E999A8C05}" type="pres">
      <dgm:prSet presAssocID="{DC0578D3-EECB-9D41-8B18-B1A2D1BAF7DE}" presName="ThreeConn_1-2" presStyleLbl="fgAccFollowNode1" presStyleIdx="0" presStyleCnt="2">
        <dgm:presLayoutVars>
          <dgm:bulletEnabled val="1"/>
        </dgm:presLayoutVars>
      </dgm:prSet>
      <dgm:spPr/>
      <dgm:t>
        <a:bodyPr/>
        <a:lstStyle/>
        <a:p>
          <a:endParaRPr lang="en-IN"/>
        </a:p>
      </dgm:t>
    </dgm:pt>
    <dgm:pt modelId="{06D43A7C-8270-7D41-8AC0-8DD98C3B5E42}" type="pres">
      <dgm:prSet presAssocID="{DC0578D3-EECB-9D41-8B18-B1A2D1BAF7DE}" presName="ThreeConn_2-3" presStyleLbl="fgAccFollowNode1" presStyleIdx="1" presStyleCnt="2">
        <dgm:presLayoutVars>
          <dgm:bulletEnabled val="1"/>
        </dgm:presLayoutVars>
      </dgm:prSet>
      <dgm:spPr/>
      <dgm:t>
        <a:bodyPr/>
        <a:lstStyle/>
        <a:p>
          <a:endParaRPr lang="en-IN"/>
        </a:p>
      </dgm:t>
    </dgm:pt>
    <dgm:pt modelId="{856E869E-2D7D-BA43-B379-942126273024}" type="pres">
      <dgm:prSet presAssocID="{DC0578D3-EECB-9D41-8B18-B1A2D1BAF7DE}" presName="ThreeNodes_1_text" presStyleLbl="node1" presStyleIdx="2" presStyleCnt="3">
        <dgm:presLayoutVars>
          <dgm:bulletEnabled val="1"/>
        </dgm:presLayoutVars>
      </dgm:prSet>
      <dgm:spPr/>
      <dgm:t>
        <a:bodyPr/>
        <a:lstStyle/>
        <a:p>
          <a:endParaRPr lang="en-IN"/>
        </a:p>
      </dgm:t>
    </dgm:pt>
    <dgm:pt modelId="{30D95552-F0CF-494E-8884-508FE8C87F4A}" type="pres">
      <dgm:prSet presAssocID="{DC0578D3-EECB-9D41-8B18-B1A2D1BAF7DE}" presName="ThreeNodes_2_text" presStyleLbl="node1" presStyleIdx="2" presStyleCnt="3">
        <dgm:presLayoutVars>
          <dgm:bulletEnabled val="1"/>
        </dgm:presLayoutVars>
      </dgm:prSet>
      <dgm:spPr/>
      <dgm:t>
        <a:bodyPr/>
        <a:lstStyle/>
        <a:p>
          <a:endParaRPr lang="en-IN"/>
        </a:p>
      </dgm:t>
    </dgm:pt>
    <dgm:pt modelId="{6DA84B7B-94E7-4A43-A08F-D1DEFBD5DB95}" type="pres">
      <dgm:prSet presAssocID="{DC0578D3-EECB-9D41-8B18-B1A2D1BAF7DE}" presName="ThreeNodes_3_text" presStyleLbl="node1" presStyleIdx="2" presStyleCnt="3">
        <dgm:presLayoutVars>
          <dgm:bulletEnabled val="1"/>
        </dgm:presLayoutVars>
      </dgm:prSet>
      <dgm:spPr/>
      <dgm:t>
        <a:bodyPr/>
        <a:lstStyle/>
        <a:p>
          <a:endParaRPr lang="en-IN"/>
        </a:p>
      </dgm:t>
    </dgm:pt>
  </dgm:ptLst>
  <dgm:cxnLst>
    <dgm:cxn modelId="{26CC4191-EEC4-814C-8541-042FB33E453D}" type="presOf" srcId="{24EE12EB-7621-284B-9312-1E0B3069F7F5}" destId="{39F43FAA-70B5-AD48-AF88-5D3BF488095D}" srcOrd="0" destOrd="3" presId="urn:microsoft.com/office/officeart/2005/8/layout/vProcess5"/>
    <dgm:cxn modelId="{5C061047-F2C3-F147-A122-69927E4668BB}" type="presOf" srcId="{7EE5F957-4D91-0846-8B04-FDCA07CDACAC}" destId="{32E07777-A947-E842-94D1-72551D4A26BB}" srcOrd="0" destOrd="1" presId="urn:microsoft.com/office/officeart/2005/8/layout/vProcess5"/>
    <dgm:cxn modelId="{B8CFC080-A15F-7144-BF83-DA0CC652D0C7}" srcId="{33BC23FF-3231-CD47-B763-E5E8CC7F7872}" destId="{BC83D6C5-3670-1E45-98DD-21623A98A437}" srcOrd="1" destOrd="0" parTransId="{DDED02CD-089C-624E-8D7B-BE3A294378A2}" sibTransId="{BAA0ED5C-A111-104C-A78D-139843C54FDC}"/>
    <dgm:cxn modelId="{09C13C18-66F6-7042-921E-F4C850BDD2BB}" type="presOf" srcId="{F81DEF6F-38F2-C44A-BA10-6D1897C73FCC}" destId="{32E07777-A947-E842-94D1-72551D4A26BB}" srcOrd="0" destOrd="2" presId="urn:microsoft.com/office/officeart/2005/8/layout/vProcess5"/>
    <dgm:cxn modelId="{91A97EEB-D072-A941-827F-8A8450067804}" type="presOf" srcId="{8257D8E6-0CC2-AD40-A9D4-FBE84D6574E6}" destId="{30D95552-F0CF-494E-8884-508FE8C87F4A}" srcOrd="1" destOrd="0" presId="urn:microsoft.com/office/officeart/2005/8/layout/vProcess5"/>
    <dgm:cxn modelId="{E9D36111-6A4B-DA4D-AC07-474B0B16039A}" srcId="{8257D8E6-0CC2-AD40-A9D4-FBE84D6574E6}" destId="{F81DEF6F-38F2-C44A-BA10-6D1897C73FCC}" srcOrd="1" destOrd="0" parTransId="{00421AB7-AC3A-6A47-8E45-D9DD5CC99678}" sibTransId="{81708670-6597-7F41-971C-7DC5E50E428B}"/>
    <dgm:cxn modelId="{BDB4A0ED-2857-EC47-BFBD-075F20687313}" type="presOf" srcId="{DDED0464-5ACB-AD43-B27B-EC9DBB9B71B8}" destId="{856E869E-2D7D-BA43-B379-942126273024}" srcOrd="1" destOrd="1" presId="urn:microsoft.com/office/officeart/2005/8/layout/vProcess5"/>
    <dgm:cxn modelId="{34FCB5FA-9D38-0840-BCB4-C78BE888FF72}" srcId="{DC0578D3-EECB-9D41-8B18-B1A2D1BAF7DE}" destId="{8257D8E6-0CC2-AD40-A9D4-FBE84D6574E6}" srcOrd="1" destOrd="0" parTransId="{269077AB-E6EF-3D4C-BE1C-AFE0F796468A}" sibTransId="{1085B07B-3CE0-C848-8A4E-98D0419F406F}"/>
    <dgm:cxn modelId="{30B2D146-858E-F648-B827-01C5E7DFE1FD}" type="presOf" srcId="{1085B07B-3CE0-C848-8A4E-98D0419F406F}" destId="{06D43A7C-8270-7D41-8AC0-8DD98C3B5E42}" srcOrd="0" destOrd="0" presId="urn:microsoft.com/office/officeart/2005/8/layout/vProcess5"/>
    <dgm:cxn modelId="{723D3523-849B-4C4B-96E4-14F09B7EF9D3}" srcId="{DC0578D3-EECB-9D41-8B18-B1A2D1BAF7DE}" destId="{214F8EC4-8CDA-9741-BA30-EF5727A8ECFA}" srcOrd="0" destOrd="0" parTransId="{B68D71CB-39CA-AF41-A235-83694771FD26}" sibTransId="{6E3D9093-7A0E-4D43-AD06-F9DBFC391B98}"/>
    <dgm:cxn modelId="{C6162C8F-9050-1B4B-8D9C-863DCC539511}" type="presOf" srcId="{DEC37EB6-1940-824D-A912-FFCB9410DD55}" destId="{6DA84B7B-94E7-4A43-A08F-D1DEFBD5DB95}" srcOrd="1" destOrd="4" presId="urn:microsoft.com/office/officeart/2005/8/layout/vProcess5"/>
    <dgm:cxn modelId="{EC52EFEE-E464-4E42-8904-7C7587428FFE}" type="presOf" srcId="{6E3D9093-7A0E-4D43-AD06-F9DBFC391B98}" destId="{CBF80BE6-74D6-CD4B-8A65-7D0E999A8C05}" srcOrd="0" destOrd="0" presId="urn:microsoft.com/office/officeart/2005/8/layout/vProcess5"/>
    <dgm:cxn modelId="{A49AFC64-5089-4E42-B710-F73F4AAAE58C}" type="presOf" srcId="{33BC23FF-3231-CD47-B763-E5E8CC7F7872}" destId="{6DA84B7B-94E7-4A43-A08F-D1DEFBD5DB95}" srcOrd="1" destOrd="0" presId="urn:microsoft.com/office/officeart/2005/8/layout/vProcess5"/>
    <dgm:cxn modelId="{33BD87E1-34AC-EB47-B312-C6F223B6BC4F}" type="presOf" srcId="{214F8EC4-8CDA-9741-BA30-EF5727A8ECFA}" destId="{856E869E-2D7D-BA43-B379-942126273024}" srcOrd="1" destOrd="0" presId="urn:microsoft.com/office/officeart/2005/8/layout/vProcess5"/>
    <dgm:cxn modelId="{D722752E-159E-1F41-A56A-7E17244BC5DD}" type="presOf" srcId="{24EE12EB-7621-284B-9312-1E0B3069F7F5}" destId="{6DA84B7B-94E7-4A43-A08F-D1DEFBD5DB95}" srcOrd="1" destOrd="3" presId="urn:microsoft.com/office/officeart/2005/8/layout/vProcess5"/>
    <dgm:cxn modelId="{BE2422A2-CA23-6147-966F-2909EC07E7FC}" type="presOf" srcId="{DEC37EB6-1940-824D-A912-FFCB9410DD55}" destId="{39F43FAA-70B5-AD48-AF88-5D3BF488095D}" srcOrd="0" destOrd="4" presId="urn:microsoft.com/office/officeart/2005/8/layout/vProcess5"/>
    <dgm:cxn modelId="{4090BFFD-C3C0-B54D-8B77-F94856D67890}" type="presOf" srcId="{33BC23FF-3231-CD47-B763-E5E8CC7F7872}" destId="{39F43FAA-70B5-AD48-AF88-5D3BF488095D}" srcOrd="0" destOrd="0" presId="urn:microsoft.com/office/officeart/2005/8/layout/vProcess5"/>
    <dgm:cxn modelId="{A300DC59-DCF6-9F4D-B0BC-D515CDF0D195}" type="presOf" srcId="{BC83D6C5-3670-1E45-98DD-21623A98A437}" destId="{6DA84B7B-94E7-4A43-A08F-D1DEFBD5DB95}" srcOrd="1" destOrd="2" presId="urn:microsoft.com/office/officeart/2005/8/layout/vProcess5"/>
    <dgm:cxn modelId="{BB6E5962-8C91-EE46-A4D1-65ED6FC36237}" srcId="{8257D8E6-0CC2-AD40-A9D4-FBE84D6574E6}" destId="{7EE5F957-4D91-0846-8B04-FDCA07CDACAC}" srcOrd="0" destOrd="0" parTransId="{65265C0C-DC6A-C74A-B0F1-DEE37A058B57}" sibTransId="{C2C6DCBB-558F-8346-B653-1DECE2F3E987}"/>
    <dgm:cxn modelId="{A46E2CF6-C600-4640-8B02-A29FB8F51C3B}" type="presOf" srcId="{F81DEF6F-38F2-C44A-BA10-6D1897C73FCC}" destId="{30D95552-F0CF-494E-8884-508FE8C87F4A}" srcOrd="1" destOrd="2" presId="urn:microsoft.com/office/officeart/2005/8/layout/vProcess5"/>
    <dgm:cxn modelId="{BF359A56-A8F3-734E-8CA1-7EFF22535845}" type="presOf" srcId="{7EE5F957-4D91-0846-8B04-FDCA07CDACAC}" destId="{30D95552-F0CF-494E-8884-508FE8C87F4A}" srcOrd="1" destOrd="1" presId="urn:microsoft.com/office/officeart/2005/8/layout/vProcess5"/>
    <dgm:cxn modelId="{5D994409-8587-D24A-93B9-E4272AEEA551}" srcId="{214F8EC4-8CDA-9741-BA30-EF5727A8ECFA}" destId="{DDED0464-5ACB-AD43-B27B-EC9DBB9B71B8}" srcOrd="0" destOrd="0" parTransId="{2C931028-2351-5640-B66B-216A1A391A22}" sibTransId="{CEECAD9B-E50C-B04B-844C-32EA9A833F3D}"/>
    <dgm:cxn modelId="{3E842289-3F8A-9F49-AFEE-A89DFC366206}" type="presOf" srcId="{8257D8E6-0CC2-AD40-A9D4-FBE84D6574E6}" destId="{32E07777-A947-E842-94D1-72551D4A26BB}" srcOrd="0" destOrd="0" presId="urn:microsoft.com/office/officeart/2005/8/layout/vProcess5"/>
    <dgm:cxn modelId="{DD1A035C-D163-5D49-9B35-98272D2DACB5}" srcId="{BC83D6C5-3670-1E45-98DD-21623A98A437}" destId="{24EE12EB-7621-284B-9312-1E0B3069F7F5}" srcOrd="0" destOrd="0" parTransId="{18C630B3-7295-9D4A-832F-E5543B368A6E}" sibTransId="{C7FD6117-697D-0843-BC82-3466B7A3B7D0}"/>
    <dgm:cxn modelId="{A67C9E10-1D03-FE44-9036-6AB4721FBA5A}" type="presOf" srcId="{BC83D6C5-3670-1E45-98DD-21623A98A437}" destId="{39F43FAA-70B5-AD48-AF88-5D3BF488095D}" srcOrd="0" destOrd="2" presId="urn:microsoft.com/office/officeart/2005/8/layout/vProcess5"/>
    <dgm:cxn modelId="{07282AD3-6C65-884D-869B-6FD672110E0F}" srcId="{33BC23FF-3231-CD47-B763-E5E8CC7F7872}" destId="{565CF116-D0A9-E74F-9057-8C932C223EFB}" srcOrd="0" destOrd="0" parTransId="{3E53C5B3-749E-C947-AAD4-40823B38A976}" sibTransId="{3DB6455D-F5BC-7540-AEA6-076A7F9DE64F}"/>
    <dgm:cxn modelId="{50A547B2-992D-184C-949C-522106CAF778}" type="presOf" srcId="{565CF116-D0A9-E74F-9057-8C932C223EFB}" destId="{6DA84B7B-94E7-4A43-A08F-D1DEFBD5DB95}" srcOrd="1" destOrd="1" presId="urn:microsoft.com/office/officeart/2005/8/layout/vProcess5"/>
    <dgm:cxn modelId="{8894D4DE-4945-4E42-B82C-0B7A4FC563B1}" type="presOf" srcId="{DDED0464-5ACB-AD43-B27B-EC9DBB9B71B8}" destId="{E589D54F-474E-CC4B-95C2-81DB0A19FCA3}" srcOrd="0" destOrd="1" presId="urn:microsoft.com/office/officeart/2005/8/layout/vProcess5"/>
    <dgm:cxn modelId="{930E6783-0266-EA4F-98CC-C73A39D2B799}" type="presOf" srcId="{565CF116-D0A9-E74F-9057-8C932C223EFB}" destId="{39F43FAA-70B5-AD48-AF88-5D3BF488095D}" srcOrd="0" destOrd="1" presId="urn:microsoft.com/office/officeart/2005/8/layout/vProcess5"/>
    <dgm:cxn modelId="{60018307-4C6F-A74E-A280-F34E75938429}" type="presOf" srcId="{214F8EC4-8CDA-9741-BA30-EF5727A8ECFA}" destId="{E589D54F-474E-CC4B-95C2-81DB0A19FCA3}" srcOrd="0" destOrd="0" presId="urn:microsoft.com/office/officeart/2005/8/layout/vProcess5"/>
    <dgm:cxn modelId="{2D7A6D46-3096-AD4E-9ACB-C972A68D186C}" srcId="{DC0578D3-EECB-9D41-8B18-B1A2D1BAF7DE}" destId="{33BC23FF-3231-CD47-B763-E5E8CC7F7872}" srcOrd="2" destOrd="0" parTransId="{A4F992E6-C5D1-A147-9DF5-FDE3DDA99DE5}" sibTransId="{B19E242C-62E6-054F-A82E-F3B5716A9894}"/>
    <dgm:cxn modelId="{472635A1-F1B4-274E-97B7-87F0C9308E50}" srcId="{33BC23FF-3231-CD47-B763-E5E8CC7F7872}" destId="{DEC37EB6-1940-824D-A912-FFCB9410DD55}" srcOrd="2" destOrd="0" parTransId="{8DB70796-D4FE-194D-AD9A-0A46F0A93EF8}" sibTransId="{BBD30CC9-927F-F240-BD71-C9C3B4188D4D}"/>
    <dgm:cxn modelId="{C4E9F5BC-F0A6-A04B-8782-7BD1BDF4B493}" type="presOf" srcId="{DC0578D3-EECB-9D41-8B18-B1A2D1BAF7DE}" destId="{F4EE69F6-8A0F-9F43-A500-3285781A7208}" srcOrd="0" destOrd="0" presId="urn:microsoft.com/office/officeart/2005/8/layout/vProcess5"/>
    <dgm:cxn modelId="{DF83DB71-9B7C-724A-A93B-74B26502F1CD}" type="presParOf" srcId="{F4EE69F6-8A0F-9F43-A500-3285781A7208}" destId="{ADD57548-CE53-9143-A2FA-C7DA7D81A28F}" srcOrd="0" destOrd="0" presId="urn:microsoft.com/office/officeart/2005/8/layout/vProcess5"/>
    <dgm:cxn modelId="{6E500289-4B4A-3540-80C1-0B59F51EE1DF}" type="presParOf" srcId="{F4EE69F6-8A0F-9F43-A500-3285781A7208}" destId="{E589D54F-474E-CC4B-95C2-81DB0A19FCA3}" srcOrd="1" destOrd="0" presId="urn:microsoft.com/office/officeart/2005/8/layout/vProcess5"/>
    <dgm:cxn modelId="{7BC0EB81-359D-9E4E-9DF5-E80DF2FEE109}" type="presParOf" srcId="{F4EE69F6-8A0F-9F43-A500-3285781A7208}" destId="{32E07777-A947-E842-94D1-72551D4A26BB}" srcOrd="2" destOrd="0" presId="urn:microsoft.com/office/officeart/2005/8/layout/vProcess5"/>
    <dgm:cxn modelId="{60CFD776-2AC9-234D-9689-20757380EEAE}" type="presParOf" srcId="{F4EE69F6-8A0F-9F43-A500-3285781A7208}" destId="{39F43FAA-70B5-AD48-AF88-5D3BF488095D}" srcOrd="3" destOrd="0" presId="urn:microsoft.com/office/officeart/2005/8/layout/vProcess5"/>
    <dgm:cxn modelId="{BE4E8750-FB75-B242-B637-9BFDC0EA426F}" type="presParOf" srcId="{F4EE69F6-8A0F-9F43-A500-3285781A7208}" destId="{CBF80BE6-74D6-CD4B-8A65-7D0E999A8C05}" srcOrd="4" destOrd="0" presId="urn:microsoft.com/office/officeart/2005/8/layout/vProcess5"/>
    <dgm:cxn modelId="{D63A3D4A-F93C-974C-98EA-9930EE9C3B7E}" type="presParOf" srcId="{F4EE69F6-8A0F-9F43-A500-3285781A7208}" destId="{06D43A7C-8270-7D41-8AC0-8DD98C3B5E42}" srcOrd="5" destOrd="0" presId="urn:microsoft.com/office/officeart/2005/8/layout/vProcess5"/>
    <dgm:cxn modelId="{79FAC846-9F8F-6046-8371-1DC08A05CAAF}" type="presParOf" srcId="{F4EE69F6-8A0F-9F43-A500-3285781A7208}" destId="{856E869E-2D7D-BA43-B379-942126273024}" srcOrd="6" destOrd="0" presId="urn:microsoft.com/office/officeart/2005/8/layout/vProcess5"/>
    <dgm:cxn modelId="{680B9131-460F-4E45-BFDD-9C4239666FC6}" type="presParOf" srcId="{F4EE69F6-8A0F-9F43-A500-3285781A7208}" destId="{30D95552-F0CF-494E-8884-508FE8C87F4A}" srcOrd="7" destOrd="0" presId="urn:microsoft.com/office/officeart/2005/8/layout/vProcess5"/>
    <dgm:cxn modelId="{2A5DBA2E-E1AA-3F46-9603-CF63BD40B42B}" type="presParOf" srcId="{F4EE69F6-8A0F-9F43-A500-3285781A7208}" destId="{6DA84B7B-94E7-4A43-A08F-D1DEFBD5DB95}"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2"/>
          </a:xfrm>
          <a:prstGeom prst="rect">
            <a:avLst/>
          </a:prstGeom>
        </p:spPr>
        <p:txBody>
          <a:bodyPr vert="horz" lIns="95571" tIns="47786" rIns="95571" bIns="47786" rtlCol="0"/>
          <a:lstStyle>
            <a:lvl1pPr algn="l">
              <a:defRPr sz="1300"/>
            </a:lvl1pPr>
          </a:lstStyle>
          <a:p>
            <a:endParaRPr lang="en-IE"/>
          </a:p>
        </p:txBody>
      </p:sp>
      <p:sp>
        <p:nvSpPr>
          <p:cNvPr id="3" name="Date Placeholder 2"/>
          <p:cNvSpPr>
            <a:spLocks noGrp="1"/>
          </p:cNvSpPr>
          <p:nvPr>
            <p:ph type="dt" sz="quarter" idx="1"/>
          </p:nvPr>
        </p:nvSpPr>
        <p:spPr>
          <a:xfrm>
            <a:off x="3850443" y="0"/>
            <a:ext cx="2945659" cy="496412"/>
          </a:xfrm>
          <a:prstGeom prst="rect">
            <a:avLst/>
          </a:prstGeom>
        </p:spPr>
        <p:txBody>
          <a:bodyPr vert="horz" lIns="95571" tIns="47786" rIns="95571" bIns="47786" rtlCol="0"/>
          <a:lstStyle>
            <a:lvl1pPr algn="r">
              <a:defRPr sz="1300"/>
            </a:lvl1pPr>
          </a:lstStyle>
          <a:p>
            <a:fld id="{209E172A-5E38-4F8D-8541-66C27F3C512E}" type="datetimeFigureOut">
              <a:rPr lang="en-IE" smtClean="0"/>
              <a:t>06/10/2020</a:t>
            </a:fld>
            <a:endParaRPr lang="en-IE"/>
          </a:p>
        </p:txBody>
      </p:sp>
      <p:sp>
        <p:nvSpPr>
          <p:cNvPr id="4" name="Footer Placeholder 3"/>
          <p:cNvSpPr>
            <a:spLocks noGrp="1"/>
          </p:cNvSpPr>
          <p:nvPr>
            <p:ph type="ftr" sz="quarter" idx="2"/>
          </p:nvPr>
        </p:nvSpPr>
        <p:spPr>
          <a:xfrm>
            <a:off x="0" y="9430091"/>
            <a:ext cx="2945659" cy="496412"/>
          </a:xfrm>
          <a:prstGeom prst="rect">
            <a:avLst/>
          </a:prstGeom>
        </p:spPr>
        <p:txBody>
          <a:bodyPr vert="horz" lIns="95571" tIns="47786" rIns="95571" bIns="47786" rtlCol="0" anchor="b"/>
          <a:lstStyle>
            <a:lvl1pPr algn="l">
              <a:defRPr sz="1300"/>
            </a:lvl1pPr>
          </a:lstStyle>
          <a:p>
            <a:endParaRPr lang="en-IE"/>
          </a:p>
        </p:txBody>
      </p:sp>
      <p:sp>
        <p:nvSpPr>
          <p:cNvPr id="5" name="Slide Number Placeholder 4"/>
          <p:cNvSpPr>
            <a:spLocks noGrp="1"/>
          </p:cNvSpPr>
          <p:nvPr>
            <p:ph type="sldNum" sz="quarter" idx="3"/>
          </p:nvPr>
        </p:nvSpPr>
        <p:spPr>
          <a:xfrm>
            <a:off x="3850443" y="9430091"/>
            <a:ext cx="2945659" cy="496412"/>
          </a:xfrm>
          <a:prstGeom prst="rect">
            <a:avLst/>
          </a:prstGeom>
        </p:spPr>
        <p:txBody>
          <a:bodyPr vert="horz" lIns="95571" tIns="47786" rIns="95571" bIns="47786" rtlCol="0" anchor="b"/>
          <a:lstStyle>
            <a:lvl1pPr algn="r">
              <a:defRPr sz="1300"/>
            </a:lvl1pPr>
          </a:lstStyle>
          <a:p>
            <a:fld id="{83809249-39D4-466A-B9C3-54777783B72A}" type="slidenum">
              <a:rPr lang="en-IE" smtClean="0"/>
              <a:t>‹#›</a:t>
            </a:fld>
            <a:endParaRPr lang="en-IE"/>
          </a:p>
        </p:txBody>
      </p:sp>
    </p:spTree>
    <p:extLst>
      <p:ext uri="{BB962C8B-B14F-4D97-AF65-F5344CB8AC3E}">
        <p14:creationId xmlns:p14="http://schemas.microsoft.com/office/powerpoint/2010/main" val="1619142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45659" cy="496412"/>
          </a:xfrm>
          <a:prstGeom prst="rect">
            <a:avLst/>
          </a:prstGeom>
          <a:noFill/>
          <a:ln w="9525">
            <a:noFill/>
            <a:miter lim="800000"/>
            <a:headEnd/>
            <a:tailEnd/>
          </a:ln>
          <a:effectLst/>
        </p:spPr>
        <p:txBody>
          <a:bodyPr vert="horz" wrap="square" lIns="95571" tIns="47786" rIns="95571" bIns="47786" numCol="1" anchor="t" anchorCtr="0" compatLnSpc="1">
            <a:prstTxWarp prst="textNoShape">
              <a:avLst/>
            </a:prstTxWarp>
          </a:bodyPr>
          <a:lstStyle>
            <a:lvl1pPr>
              <a:defRPr sz="13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850443" y="0"/>
            <a:ext cx="2945659" cy="496412"/>
          </a:xfrm>
          <a:prstGeom prst="rect">
            <a:avLst/>
          </a:prstGeom>
          <a:noFill/>
          <a:ln w="9525">
            <a:noFill/>
            <a:miter lim="800000"/>
            <a:headEnd/>
            <a:tailEnd/>
          </a:ln>
          <a:effectLst/>
        </p:spPr>
        <p:txBody>
          <a:bodyPr vert="horz" wrap="square" lIns="95571" tIns="47786" rIns="95571" bIns="47786" numCol="1" anchor="t" anchorCtr="0" compatLnSpc="1">
            <a:prstTxWarp prst="textNoShape">
              <a:avLst/>
            </a:prstTxWarp>
          </a:bodyPr>
          <a:lstStyle>
            <a:lvl1pPr algn="r">
              <a:defRPr sz="13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23825" y="571500"/>
            <a:ext cx="6613525" cy="37211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230485" y="4388048"/>
            <a:ext cx="6264696" cy="5046613"/>
          </a:xfrm>
          <a:prstGeom prst="rect">
            <a:avLst/>
          </a:prstGeom>
          <a:noFill/>
          <a:ln w="9525">
            <a:noFill/>
            <a:miter lim="800000"/>
            <a:headEnd/>
            <a:tailEnd/>
          </a:ln>
          <a:effectLst/>
        </p:spPr>
        <p:txBody>
          <a:bodyPr vert="horz" wrap="square" lIns="95571" tIns="47786" rIns="95571" bIns="47786" numCol="1" anchor="t" anchorCtr="0" compatLnSpc="1">
            <a:prstTxWarp prst="textNoShape">
              <a:avLst/>
            </a:prstTxWarp>
          </a:bodyPr>
          <a:lstStyle/>
          <a:p>
            <a:pPr lvl="0"/>
            <a:r>
              <a:rPr lang="en-AU" noProof="0" dirty="0"/>
              <a:t>Click to 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22534" name="Rectangle 6"/>
          <p:cNvSpPr>
            <a:spLocks noGrp="1" noChangeArrowheads="1"/>
          </p:cNvSpPr>
          <p:nvPr>
            <p:ph type="ftr" sz="quarter" idx="4"/>
          </p:nvPr>
        </p:nvSpPr>
        <p:spPr bwMode="auto">
          <a:xfrm>
            <a:off x="0" y="9430091"/>
            <a:ext cx="2945659" cy="496412"/>
          </a:xfrm>
          <a:prstGeom prst="rect">
            <a:avLst/>
          </a:prstGeom>
          <a:noFill/>
          <a:ln w="9525">
            <a:noFill/>
            <a:miter lim="800000"/>
            <a:headEnd/>
            <a:tailEnd/>
          </a:ln>
          <a:effectLst/>
        </p:spPr>
        <p:txBody>
          <a:bodyPr vert="horz" wrap="square" lIns="95571" tIns="47786" rIns="95571" bIns="47786" numCol="1" anchor="b" anchorCtr="0" compatLnSpc="1">
            <a:prstTxWarp prst="textNoShape">
              <a:avLst/>
            </a:prstTxWarp>
          </a:bodyPr>
          <a:lstStyle>
            <a:lvl1pPr>
              <a:defRPr sz="13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850443" y="9430091"/>
            <a:ext cx="2945659" cy="496412"/>
          </a:xfrm>
          <a:prstGeom prst="rect">
            <a:avLst/>
          </a:prstGeom>
          <a:noFill/>
          <a:ln w="9525">
            <a:noFill/>
            <a:miter lim="800000"/>
            <a:headEnd/>
            <a:tailEnd/>
          </a:ln>
          <a:effectLst/>
        </p:spPr>
        <p:txBody>
          <a:bodyPr vert="horz" wrap="square" lIns="95571" tIns="47786" rIns="95571" bIns="47786" numCol="1" anchor="b" anchorCtr="0" compatLnSpc="1">
            <a:prstTxWarp prst="textNoShape">
              <a:avLst/>
            </a:prstTxWarp>
          </a:bodyPr>
          <a:lstStyle>
            <a:lvl1pPr algn="r">
              <a:defRPr sz="13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571528767"/>
      </p:ext>
    </p:extLst>
  </p:cSld>
  <p:clrMap bg1="lt1" tx1="dk1" bg2="lt2" tx2="dk2" accent1="accent1" accent2="accent2" accent3="accent3" accent4="accent4" accent5="accent5" accent6="accent6" hlink="hlink" folHlink="folHlink"/>
  <p:notesStyle>
    <a:lvl1pPr algn="l" rtl="0" eaLnBrk="0" fontAlgn="base" hangingPunct="0">
      <a:spcBef>
        <a:spcPts val="0"/>
      </a:spcBef>
      <a:spcAft>
        <a:spcPct val="0"/>
      </a:spcAft>
      <a:defRPr sz="11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ts val="0"/>
      </a:spcBef>
      <a:spcAft>
        <a:spcPct val="0"/>
      </a:spcAft>
      <a:defRPr sz="1100" kern="1200">
        <a:solidFill>
          <a:schemeClr val="tx1"/>
        </a:solidFill>
        <a:latin typeface="Arial" pitchFamily="-108" charset="0"/>
        <a:ea typeface="ＭＳ Ｐゴシック" pitchFamily="-108" charset="-128"/>
        <a:cs typeface="+mn-cs"/>
      </a:defRPr>
    </a:lvl2pPr>
    <a:lvl3pPr marL="914400" algn="l" rtl="0" eaLnBrk="0" fontAlgn="base" hangingPunct="0">
      <a:spcBef>
        <a:spcPts val="0"/>
      </a:spcBef>
      <a:spcAft>
        <a:spcPct val="0"/>
      </a:spcAft>
      <a:defRPr sz="1100" kern="1200">
        <a:solidFill>
          <a:schemeClr val="tx1"/>
        </a:solidFill>
        <a:latin typeface="Arial" pitchFamily="-108" charset="0"/>
        <a:ea typeface="ＭＳ Ｐゴシック" pitchFamily="-108" charset="-128"/>
        <a:cs typeface="+mn-cs"/>
      </a:defRPr>
    </a:lvl3pPr>
    <a:lvl4pPr marL="1371600" algn="l" rtl="0" eaLnBrk="0" fontAlgn="base" hangingPunct="0">
      <a:spcBef>
        <a:spcPts val="0"/>
      </a:spcBef>
      <a:spcAft>
        <a:spcPct val="0"/>
      </a:spcAft>
      <a:defRPr sz="1100" kern="1200">
        <a:solidFill>
          <a:schemeClr val="tx1"/>
        </a:solidFill>
        <a:latin typeface="Arial" pitchFamily="-108" charset="0"/>
        <a:ea typeface="ＭＳ Ｐゴシック" pitchFamily="-108" charset="-128"/>
        <a:cs typeface="+mn-cs"/>
      </a:defRPr>
    </a:lvl4pPr>
    <a:lvl5pPr marL="1828800" algn="l" rtl="0" eaLnBrk="0" fontAlgn="base" hangingPunct="0">
      <a:spcBef>
        <a:spcPts val="0"/>
      </a:spcBef>
      <a:spcAft>
        <a:spcPct val="0"/>
      </a:spcAft>
      <a:defRPr sz="11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xfrm>
            <a:off x="123825" y="571500"/>
            <a:ext cx="6613525" cy="3721100"/>
          </a:xfrm>
          <a:ln/>
        </p:spPr>
      </p:sp>
      <p:sp>
        <p:nvSpPr>
          <p:cNvPr id="3" name="Notes Placeholder 2"/>
          <p:cNvSpPr>
            <a:spLocks noGrp="1"/>
          </p:cNvSpPr>
          <p:nvPr>
            <p:ph type="body" idx="1"/>
          </p:nvPr>
        </p:nvSpPr>
        <p:spPr/>
        <p:txBody>
          <a:bodyPr>
            <a:normAutofit/>
          </a:bodyPr>
          <a:lstStyle/>
          <a:p>
            <a:pPr eaLnBrk="1" hangingPunct="1">
              <a:defRPr/>
            </a:pPr>
            <a:r>
              <a:rPr lang="en-US" dirty="0">
                <a:ea typeface="+mn-ea"/>
                <a:cs typeface="+mn-cs"/>
              </a:rPr>
              <a:t>An important element in many computer security services and applications is the use of cryptographic algorithms. This section provides an overview of the various types of algorithms, together with a discussion of their applicability. For each type of algorithm, we introduce the most important standardized algorithms in common use.</a:t>
            </a:r>
            <a:r>
              <a:rPr lang="en-US" b="1" dirty="0">
                <a:ea typeface="+mn-ea"/>
                <a:cs typeface="+mn-cs"/>
              </a:rPr>
              <a:t> For the technical details of the algorithms themselves, see later sections. </a:t>
            </a:r>
          </a:p>
          <a:p>
            <a:pPr eaLnBrk="1" hangingPunct="1">
              <a:defRPr/>
            </a:pPr>
            <a:endParaRPr lang="en-US" dirty="0">
              <a:ea typeface="+mn-ea"/>
              <a:cs typeface="+mn-cs"/>
            </a:endParaRPr>
          </a:p>
          <a:p>
            <a:pPr eaLnBrk="1" hangingPunct="1">
              <a:defRPr/>
            </a:pPr>
            <a:r>
              <a:rPr lang="en-US" dirty="0">
                <a:ea typeface="+mn-ea"/>
                <a:cs typeface="+mn-cs"/>
              </a:rPr>
              <a:t>We begin with symmetric encryption, which is used in the widest variety of contexts, primarily to provide confidentiality. Next, we examine secure hash functions and discuss their use in message authentication. Then public-key encryption, also known as asymmetric encryption. We then discuss the two most important applications of public-key encryption, namely digital signatures and key management. In the case of digital signatures, asymmetric encryption and secure hash functions are combined to produce an extremely useful tool.</a:t>
            </a:r>
          </a:p>
          <a:p>
            <a:pPr eaLnBrk="1" hangingPunct="1">
              <a:defRPr/>
            </a:pPr>
            <a:endParaRPr lang="en-US" dirty="0">
              <a:ea typeface="+mn-ea"/>
              <a:cs typeface="+mn-cs"/>
            </a:endParaRPr>
          </a:p>
          <a:p>
            <a:pPr eaLnBrk="1" hangingPunct="1">
              <a:defRPr/>
            </a:pPr>
            <a:r>
              <a:rPr lang="en-US" dirty="0">
                <a:ea typeface="+mn-ea"/>
                <a:cs typeface="+mn-cs"/>
              </a:rPr>
              <a:t>Finally, in this section I provide an example of an application area for cryptographic algorithms by looking at the encryption of stored data.</a:t>
            </a:r>
          </a:p>
        </p:txBody>
      </p:sp>
      <p:sp>
        <p:nvSpPr>
          <p:cNvPr id="18436" name="Slide Number Placeholder 3"/>
          <p:cNvSpPr>
            <a:spLocks noGrp="1"/>
          </p:cNvSpPr>
          <p:nvPr>
            <p:ph type="sldNum" sz="quarter" idx="5"/>
          </p:nvPr>
        </p:nvSpPr>
        <p:spPr>
          <a:noFill/>
        </p:spPr>
        <p:txBody>
          <a:bodyPr/>
          <a:lstStyle/>
          <a:p>
            <a:fld id="{1CAB83A1-4FD2-E541-AD7B-F3027836FC75}" type="slidenum">
              <a:rPr lang="en-AU" smtClean="0">
                <a:latin typeface="Arial" pitchFamily="-110" charset="0"/>
              </a:rPr>
              <a:pPr/>
              <a:t>1</a:t>
            </a:fld>
            <a:endParaRPr lang="en-AU">
              <a:latin typeface="Arial" pitchFamily="-110" charset="0"/>
            </a:endParaRPr>
          </a:p>
        </p:txBody>
      </p:sp>
    </p:spTree>
    <p:extLst>
      <p:ext uri="{BB962C8B-B14F-4D97-AF65-F5344CB8AC3E}">
        <p14:creationId xmlns:p14="http://schemas.microsoft.com/office/powerpoint/2010/main" val="403070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xfrm>
            <a:off x="123825" y="571500"/>
            <a:ext cx="6613525" cy="3721100"/>
          </a:xfrm>
          <a:ln/>
        </p:spPr>
      </p:sp>
      <p:sp>
        <p:nvSpPr>
          <p:cNvPr id="3" name="Notes Placeholder 2"/>
          <p:cNvSpPr>
            <a:spLocks noGrp="1"/>
          </p:cNvSpPr>
          <p:nvPr>
            <p:ph type="body" idx="1"/>
          </p:nvPr>
        </p:nvSpPr>
        <p:spPr/>
        <p:txBody>
          <a:bodyPr>
            <a:normAutofit/>
          </a:bodyPr>
          <a:lstStyle/>
          <a:p>
            <a:pPr>
              <a:defRPr/>
            </a:pPr>
            <a:r>
              <a:rPr lang="en-US" dirty="0"/>
              <a:t>Typically, symmetric encryption is applied to a unit of data larger than a single 64-bit or 128-bit block. E-mail messages, network packets, database records, and other plaintext sources must be broken up into a series of fixed-length block for encryption by a symmetric block cipher. The simplest approach to multiple-block encryption is known as electronic codebook (ECB) mode, in which plaintext is handled </a:t>
            </a:r>
            <a:r>
              <a:rPr lang="en-US" i="1" dirty="0"/>
              <a:t>b bits at a time and each block of plaintext is </a:t>
            </a:r>
            <a:r>
              <a:rPr lang="en-US" dirty="0"/>
              <a:t>encrypted using the same key. Typically </a:t>
            </a:r>
            <a:r>
              <a:rPr lang="en-US" i="1" dirty="0"/>
              <a:t>b = 64 or b =128</a:t>
            </a:r>
            <a:endParaRPr lang="en-US" dirty="0"/>
          </a:p>
          <a:p>
            <a:pPr>
              <a:defRPr/>
            </a:pPr>
            <a:endParaRPr lang="en-US" dirty="0"/>
          </a:p>
          <a:p>
            <a:pPr>
              <a:defRPr/>
            </a:pPr>
            <a:r>
              <a:rPr lang="en-US" dirty="0"/>
              <a:t>For lengthy messages, the ECB mode may not be secure. A cryptanalyst may be able to exploit regularities in the plaintext to ease the task of decryption. For example, if it is known that the message always starts out with certain predefined fields, then the cryptanalyst may have a number of known plaintext-</a:t>
            </a:r>
            <a:r>
              <a:rPr lang="en-US" dirty="0" err="1"/>
              <a:t>ciphertext</a:t>
            </a:r>
            <a:r>
              <a:rPr lang="en-US" dirty="0"/>
              <a:t> pairs to work with.</a:t>
            </a:r>
          </a:p>
          <a:p>
            <a:pPr>
              <a:defRPr/>
            </a:pPr>
            <a:endParaRPr lang="en-US" dirty="0"/>
          </a:p>
          <a:p>
            <a:pPr>
              <a:defRPr/>
            </a:pPr>
            <a:r>
              <a:rPr lang="en-US" dirty="0"/>
              <a:t>To increase the security of symmetric block encryption for large sequences of data, a number of alternative techniques have been developed, called </a:t>
            </a:r>
            <a:r>
              <a:rPr lang="en-US" b="1" dirty="0"/>
              <a:t>modes of operation. </a:t>
            </a:r>
            <a:r>
              <a:rPr lang="en-US" dirty="0"/>
              <a:t>These modes overcome the weaknesses of ECB; each mode has its own particular advantages. This topic is explored later on. </a:t>
            </a:r>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10</a:t>
            </a:fld>
            <a:endParaRPr lang="en-AU">
              <a:latin typeface="Arial" pitchFamily="-110" charset="0"/>
            </a:endParaRPr>
          </a:p>
        </p:txBody>
      </p:sp>
    </p:spTree>
    <p:extLst>
      <p:ext uri="{BB962C8B-B14F-4D97-AF65-F5344CB8AC3E}">
        <p14:creationId xmlns:p14="http://schemas.microsoft.com/office/powerpoint/2010/main" val="789245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11</a:t>
            </a:fld>
            <a:endParaRPr lang="en-AU">
              <a:latin typeface="Arial" pitchFamily="-110" charset="0"/>
            </a:endParaRPr>
          </a:p>
        </p:txBody>
      </p:sp>
      <p:sp>
        <p:nvSpPr>
          <p:cNvPr id="40963" name="Rectangle 2"/>
          <p:cNvSpPr>
            <a:spLocks noGrp="1" noRot="1" noChangeAspect="1" noChangeArrowheads="1" noTextEdit="1"/>
          </p:cNvSpPr>
          <p:nvPr>
            <p:ph type="sldImg"/>
          </p:nvPr>
        </p:nvSpPr>
        <p:spPr>
          <a:xfrm>
            <a:off x="123825" y="571500"/>
            <a:ext cx="6613525" cy="3721100"/>
          </a:xfrm>
          <a:ln/>
        </p:spPr>
      </p:sp>
      <p:sp>
        <p:nvSpPr>
          <p:cNvPr id="40964" name="Rectangle 3"/>
          <p:cNvSpPr>
            <a:spLocks noGrp="1" noChangeArrowheads="1"/>
          </p:cNvSpPr>
          <p:nvPr>
            <p:ph type="body" idx="1"/>
          </p:nvPr>
        </p:nvSpPr>
        <p:spPr>
          <a:noFill/>
          <a:ln/>
        </p:spPr>
        <p:txBody>
          <a:bodyPr/>
          <a:lstStyle/>
          <a:p>
            <a:r>
              <a:rPr lang="en-US" i="0" dirty="0">
                <a:latin typeface="Arial" pitchFamily="-110" charset="0"/>
                <a:ea typeface="ＭＳ Ｐゴシック" pitchFamily="-110" charset="-128"/>
                <a:cs typeface="ＭＳ Ｐゴシック" pitchFamily="-110" charset="-128"/>
              </a:rPr>
              <a:t>Figure (a) shows the </a:t>
            </a:r>
            <a:r>
              <a:rPr lang="en-US" dirty="0">
                <a:latin typeface="Arial" pitchFamily="-110" charset="0"/>
                <a:ea typeface="ＭＳ Ｐゴシック" pitchFamily="-110" charset="-128"/>
                <a:cs typeface="ＭＳ Ｐゴシック" pitchFamily="-110" charset="-128"/>
              </a:rPr>
              <a:t>ECB mode of operation. </a:t>
            </a:r>
          </a:p>
          <a:p>
            <a:r>
              <a:rPr lang="en-US" dirty="0">
                <a:latin typeface="Arial" pitchFamily="-110" charset="0"/>
                <a:ea typeface="ＭＳ Ｐゴシック" pitchFamily="-110" charset="-128"/>
                <a:cs typeface="ＭＳ Ｐゴシック" pitchFamily="-110" charset="-128"/>
              </a:rPr>
              <a:t>A plaintext of length </a:t>
            </a:r>
            <a:r>
              <a:rPr lang="en-US" i="1" dirty="0" err="1">
                <a:latin typeface="Arial" pitchFamily="-110" charset="0"/>
                <a:ea typeface="ＭＳ Ｐゴシック" pitchFamily="-110" charset="-128"/>
                <a:cs typeface="ＭＳ Ｐゴシック" pitchFamily="-110" charset="-128"/>
              </a:rPr>
              <a:t>nb</a:t>
            </a:r>
            <a:r>
              <a:rPr lang="en-US" i="1" dirty="0">
                <a:latin typeface="Arial" pitchFamily="-110" charset="0"/>
                <a:ea typeface="ＭＳ Ｐゴシック" pitchFamily="-110" charset="-128"/>
                <a:cs typeface="ＭＳ Ｐゴシック" pitchFamily="-110" charset="-128"/>
              </a:rPr>
              <a:t> is divided into n b-bit blocks (P1, P2,…..,Pn). </a:t>
            </a:r>
            <a:r>
              <a:rPr lang="en-US" dirty="0">
                <a:latin typeface="Arial" pitchFamily="-110" charset="0"/>
                <a:ea typeface="ＭＳ Ｐゴシック" pitchFamily="-110" charset="-128"/>
                <a:cs typeface="ＭＳ Ｐゴシック" pitchFamily="-110" charset="-128"/>
              </a:rPr>
              <a:t>Each block is encrypted using the same algorithm and the same encryption key, to produce a sequence of </a:t>
            </a:r>
            <a:r>
              <a:rPr lang="en-US" i="1" dirty="0">
                <a:latin typeface="Arial" pitchFamily="-110" charset="0"/>
                <a:ea typeface="ＭＳ Ｐゴシック" pitchFamily="-110" charset="-128"/>
                <a:cs typeface="ＭＳ Ｐゴシック" pitchFamily="-110" charset="-128"/>
              </a:rPr>
              <a:t>n b-bit blocks of ciphertext (C1, C2,…..,Cn).</a:t>
            </a:r>
          </a:p>
          <a:p>
            <a:endParaRPr lang="en-US" i="1"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(b) is a representative diagram of stream cipher structure. In this structure a key is input to a pseudorandom bit generator that produces a stream of 8-bit numbers that are apparently random. A pseudorandom stream is one that is unpredictable without knowledge of the input key and which has an apparently random character. The output of the generator, called a </a:t>
            </a:r>
            <a:r>
              <a:rPr lang="en-US" b="1" dirty="0" err="1">
                <a:latin typeface="Arial" pitchFamily="-110" charset="0"/>
                <a:ea typeface="ＭＳ Ｐゴシック" pitchFamily="-110" charset="-128"/>
                <a:cs typeface="ＭＳ Ｐゴシック" pitchFamily="-110" charset="-128"/>
              </a:rPr>
              <a:t>keystream</a:t>
            </a:r>
            <a:r>
              <a:rPr lang="en-US" b="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is combined one byte at a time with the plaintext stream using the bitwise exclusive-OR (XOR) operation.</a:t>
            </a:r>
            <a:endParaRPr lang="en-US" i="1" dirty="0">
              <a:latin typeface="Arial" pitchFamily="-110" charset="0"/>
              <a:ea typeface="ＭＳ Ｐゴシック" pitchFamily="-110" charset="-128"/>
              <a:cs typeface="ＭＳ Ｐゴシック" pitchFamily="-110" charset="-128"/>
            </a:endParaRPr>
          </a:p>
          <a:p>
            <a:endParaRPr lang="en-US" i="1"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99866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xfrm>
            <a:off x="123825" y="571500"/>
            <a:ext cx="6613525" cy="3721100"/>
          </a:xfrm>
          <a:ln/>
        </p:spPr>
      </p:sp>
      <p:sp>
        <p:nvSpPr>
          <p:cNvPr id="3" name="Notes Placeholder 2"/>
          <p:cNvSpPr>
            <a:spLocks noGrp="1"/>
          </p:cNvSpPr>
          <p:nvPr>
            <p:ph type="body" idx="1"/>
          </p:nvPr>
        </p:nvSpPr>
        <p:spPr/>
        <p:txBody>
          <a:bodyPr>
            <a:normAutofit/>
          </a:bodyPr>
          <a:lstStyle/>
          <a:p>
            <a:pPr>
              <a:defRPr/>
            </a:pPr>
            <a:r>
              <a:rPr lang="en-US" dirty="0"/>
              <a:t>A </a:t>
            </a:r>
            <a:r>
              <a:rPr lang="en-US" i="1" dirty="0"/>
              <a:t>block cipher processes the input one block of elements at a time, producing an </a:t>
            </a:r>
            <a:r>
              <a:rPr lang="en-US" dirty="0"/>
              <a:t>output block for each input block. A </a:t>
            </a:r>
            <a:r>
              <a:rPr lang="en-US" i="1" dirty="0"/>
              <a:t>stream cipher processes the input elements </a:t>
            </a:r>
            <a:r>
              <a:rPr lang="en-US" dirty="0"/>
              <a:t>continuously, producing output one element at a time, as it goes along. Although block ciphers are far more common, there are certain applications in which a stream cipher is more appropriate. Examples are given subsequently in this book.</a:t>
            </a:r>
          </a:p>
          <a:p>
            <a:pPr>
              <a:defRPr/>
            </a:pPr>
            <a:endParaRPr lang="en-US" dirty="0"/>
          </a:p>
          <a:p>
            <a:pPr>
              <a:defRPr/>
            </a:pPr>
            <a:r>
              <a:rPr lang="en-US" dirty="0"/>
              <a:t>A typical stream cipher encrypts plaintext one byte at a time, although a stream cipher may be designed to operate on one bit at a time or on units larger than a byte at a time. Figure 2.3b is a representative diagram of stream cipher structure.</a:t>
            </a:r>
          </a:p>
          <a:p>
            <a:pPr>
              <a:defRPr/>
            </a:pPr>
            <a:endParaRPr lang="en-US" dirty="0"/>
          </a:p>
          <a:p>
            <a:pPr>
              <a:defRPr/>
            </a:pPr>
            <a:r>
              <a:rPr lang="en-US" dirty="0"/>
              <a:t>With a properly designed pseudorandom number generator, a stream cipher can be as secure as block cipher of comparable key length. The primary advantage of a stream cipher is that stream ciphers are almost always faster and use far less code than do block ciphers. </a:t>
            </a:r>
          </a:p>
          <a:p>
            <a:pPr>
              <a:defRPr/>
            </a:pPr>
            <a:r>
              <a:rPr lang="en-US" dirty="0"/>
              <a:t>The advantage of a block cipher is that you can reuse keys – reusing keys with stream ciphers makes them vulnerable to attack due to the use of XOR, </a:t>
            </a:r>
            <a:r>
              <a:rPr lang="en-US" dirty="0" err="1"/>
              <a:t>ie</a:t>
            </a:r>
            <a:r>
              <a:rPr lang="en-US" dirty="0"/>
              <a:t>. The same key (k) will generate the same pseudo random number </a:t>
            </a:r>
            <a:r>
              <a:rPr lang="en-IE" dirty="0"/>
              <a:t>PRG(k) </a:t>
            </a:r>
            <a:r>
              <a:rPr lang="en-US" dirty="0"/>
              <a:t>to be XORed with the plaintext byte (m), therefore the following applies:</a:t>
            </a:r>
          </a:p>
          <a:p>
            <a:pPr>
              <a:defRPr/>
            </a:pPr>
            <a:r>
              <a:rPr lang="en-IE" dirty="0"/>
              <a:t>	C1 = m1 </a:t>
            </a:r>
            <a:r>
              <a:rPr lang="en-IE" dirty="0" err="1"/>
              <a:t>xor</a:t>
            </a:r>
            <a:r>
              <a:rPr lang="en-IE" dirty="0"/>
              <a:t> PRG(k) </a:t>
            </a:r>
            <a:br>
              <a:rPr lang="en-IE" dirty="0"/>
            </a:br>
            <a:r>
              <a:rPr lang="en-IE" dirty="0"/>
              <a:t>	C2 = m2 </a:t>
            </a:r>
            <a:r>
              <a:rPr lang="en-IE" dirty="0" err="1"/>
              <a:t>xor</a:t>
            </a:r>
            <a:r>
              <a:rPr lang="en-IE" dirty="0"/>
              <a:t> PRG(k) 	--&gt; C1 </a:t>
            </a:r>
            <a:r>
              <a:rPr lang="en-IE" dirty="0" err="1"/>
              <a:t>xor</a:t>
            </a:r>
            <a:r>
              <a:rPr lang="en-IE" dirty="0"/>
              <a:t> C2 = m1 </a:t>
            </a:r>
            <a:r>
              <a:rPr lang="en-IE" dirty="0" err="1"/>
              <a:t>xor</a:t>
            </a:r>
            <a:r>
              <a:rPr lang="en-IE" dirty="0"/>
              <a:t> m2 	This process can allow plaintext to be recovered if k is used multiple time.</a:t>
            </a:r>
            <a:endParaRPr lang="en-US" dirty="0"/>
          </a:p>
          <a:p>
            <a:pPr>
              <a:defRPr/>
            </a:pPr>
            <a:endParaRPr lang="en-US" dirty="0"/>
          </a:p>
          <a:p>
            <a:pPr>
              <a:defRPr/>
            </a:pPr>
            <a:r>
              <a:rPr lang="en-US" dirty="0"/>
              <a:t>For applications that require encryption/decryption of a stream of data, such as over a data communications channel or a browser/Web link, a stream cipher might be the better alternative. For applications that deal with blocks of data, such as file transfer, e-mail, and database, block ciphers may be more appropriate. However, either type of cipher can be used in virtually any application.</a:t>
            </a:r>
          </a:p>
        </p:txBody>
      </p:sp>
      <p:sp>
        <p:nvSpPr>
          <p:cNvPr id="43012" name="Slide Number Placeholder 3"/>
          <p:cNvSpPr>
            <a:spLocks noGrp="1"/>
          </p:cNvSpPr>
          <p:nvPr>
            <p:ph type="sldNum" sz="quarter" idx="5"/>
          </p:nvPr>
        </p:nvSpPr>
        <p:spPr>
          <a:noFill/>
        </p:spPr>
        <p:txBody>
          <a:bodyPr/>
          <a:lstStyle/>
          <a:p>
            <a:fld id="{79F9FE99-24B7-7F45-B59C-4161A610A12D}" type="slidenum">
              <a:rPr lang="en-AU" smtClean="0">
                <a:latin typeface="Arial" pitchFamily="-110" charset="0"/>
              </a:rPr>
              <a:pPr/>
              <a:t>12</a:t>
            </a:fld>
            <a:endParaRPr lang="en-AU">
              <a:latin typeface="Arial" pitchFamily="-110" charset="0"/>
            </a:endParaRPr>
          </a:p>
        </p:txBody>
      </p:sp>
    </p:spTree>
    <p:extLst>
      <p:ext uri="{BB962C8B-B14F-4D97-AF65-F5344CB8AC3E}">
        <p14:creationId xmlns:p14="http://schemas.microsoft.com/office/powerpoint/2010/main" val="2535576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13</a:t>
            </a:fld>
            <a:endParaRPr lang="en-AU">
              <a:latin typeface="Arial" pitchFamily="-110" charset="0"/>
            </a:endParaRPr>
          </a:p>
        </p:txBody>
      </p:sp>
      <p:sp>
        <p:nvSpPr>
          <p:cNvPr id="45059" name="Rectangle 2"/>
          <p:cNvSpPr>
            <a:spLocks noGrp="1" noRot="1" noChangeAspect="1" noChangeArrowheads="1" noTextEdit="1"/>
          </p:cNvSpPr>
          <p:nvPr>
            <p:ph type="sldImg"/>
          </p:nvPr>
        </p:nvSpPr>
        <p:spPr>
          <a:xfrm>
            <a:off x="123825" y="571500"/>
            <a:ext cx="6613525" cy="3721100"/>
          </a:xfrm>
          <a:ln/>
        </p:spPr>
      </p:sp>
      <p:sp>
        <p:nvSpPr>
          <p:cNvPr id="4506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Encryption protects against passive attack (eavesdropping). A different requirement is to protect against active attack (falsification of data and transactions). Protection against such attacks is known as message or data authentication.</a:t>
            </a:r>
          </a:p>
          <a:p>
            <a:r>
              <a:rPr lang="en-US" dirty="0">
                <a:latin typeface="Arial" pitchFamily="-110" charset="0"/>
                <a:ea typeface="ＭＳ Ｐゴシック" pitchFamily="-110" charset="-128"/>
                <a:cs typeface="ＭＳ Ｐゴシック" pitchFamily="-110" charset="-128"/>
              </a:rPr>
              <a:t>A message, file, document, or other collection of data is said to be authentic when it is genuine and came from its alleged source. Message or data authentication is a procedure that allows communicating parties to verify that received or stored messages are authentic. The two important aspects are to verify that the contents of the message have not been altered and that the source is authentic. We may also wish to verify a message’s timeliness (it has not been artificially delayed and replayed) and sequence relative to other messages flowing between two parties. All of these concerns come under the category of data integrity as previously described.</a:t>
            </a:r>
          </a:p>
          <a:p>
            <a:r>
              <a:rPr lang="en-US" dirty="0">
                <a:latin typeface="Arial" pitchFamily="-110" charset="0"/>
                <a:ea typeface="ＭＳ Ｐゴシック" pitchFamily="-110" charset="-128"/>
                <a:cs typeface="ＭＳ Ｐゴシック" pitchFamily="-110" charset="-128"/>
              </a:rPr>
              <a:t>It would seem possible to perform authentication simply by the use of symmetric encryption. If we assume that only the sender and receiver share a key (which is as it should be), then only the genuine sender would be able to encrypt a message successfully for the other participant, provided the receiver can recognize a valid message. Furthermore, if the message includes an error-detection code and a sequence number, the receiver is assured that no alterations have been made and that sequencing is proper. If the message also includes a timestamp, the receiver is assured that the message has not been delayed beyond that normally expected for network transit. </a:t>
            </a:r>
          </a:p>
          <a:p>
            <a:r>
              <a:rPr lang="en-US" dirty="0">
                <a:latin typeface="Arial" pitchFamily="-110" charset="0"/>
                <a:ea typeface="ＭＳ Ｐゴシック" pitchFamily="-110" charset="-128"/>
                <a:cs typeface="ＭＳ Ｐゴシック" pitchFamily="-110" charset="-128"/>
              </a:rPr>
              <a:t>Generally speaking, symmetric encryption alone is not a suitable tool for data authentication. To give one simple example, in the ECB mode of encryption, if an attacker reorders the blocks of ciphertext, then each block will still decrypt successfully. However, the reordering may alter the meaning of the overall data sequence. Although sequence numbers may be used at some level (e.g., each IP packet), it is typically not the case that a separate sequence number will be associated with each </a:t>
            </a:r>
            <a:r>
              <a:rPr lang="en-US" i="1" dirty="0">
                <a:latin typeface="Arial" pitchFamily="-110" charset="0"/>
                <a:ea typeface="ＭＳ Ｐゴシック" pitchFamily="-110" charset="-128"/>
                <a:cs typeface="ＭＳ Ｐゴシック" pitchFamily="-110" charset="-128"/>
              </a:rPr>
              <a:t>b-bit block of plaintext. </a:t>
            </a:r>
            <a:r>
              <a:rPr lang="en-US" b="1" i="0" dirty="0">
                <a:latin typeface="Arial" pitchFamily="-110" charset="0"/>
                <a:ea typeface="ＭＳ Ｐゴシック" pitchFamily="-110" charset="-128"/>
                <a:cs typeface="ＭＳ Ｐゴシック" pitchFamily="-110" charset="-128"/>
              </a:rPr>
              <a:t>Thus, block reordering is a viable threat.</a:t>
            </a:r>
          </a:p>
        </p:txBody>
      </p:sp>
    </p:spTree>
    <p:extLst>
      <p:ext uri="{BB962C8B-B14F-4D97-AF65-F5344CB8AC3E}">
        <p14:creationId xmlns:p14="http://schemas.microsoft.com/office/powerpoint/2010/main" val="196544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04C6C18-1759-7149-95F3-F2C3C06D9086}" type="slidenum">
              <a:rPr lang="en-AU">
                <a:latin typeface="Arial" pitchFamily="-110" charset="0"/>
              </a:rPr>
              <a:pPr/>
              <a:t>14</a:t>
            </a:fld>
            <a:endParaRPr lang="en-AU">
              <a:latin typeface="Arial" pitchFamily="-110" charset="0"/>
            </a:endParaRPr>
          </a:p>
        </p:txBody>
      </p:sp>
      <p:sp>
        <p:nvSpPr>
          <p:cNvPr id="47107" name="Rectangle 2"/>
          <p:cNvSpPr>
            <a:spLocks noGrp="1" noRot="1" noChangeAspect="1" noChangeArrowheads="1" noTextEdit="1"/>
          </p:cNvSpPr>
          <p:nvPr>
            <p:ph type="sldImg"/>
          </p:nvPr>
        </p:nvSpPr>
        <p:spPr>
          <a:xfrm>
            <a:off x="57150" y="354013"/>
            <a:ext cx="6616700" cy="3722687"/>
          </a:xfrm>
          <a:ln/>
        </p:spPr>
      </p:sp>
      <p:sp>
        <p:nvSpPr>
          <p:cNvPr id="47108" name="Rectangle 3"/>
          <p:cNvSpPr>
            <a:spLocks noGrp="1" noChangeArrowheads="1"/>
          </p:cNvSpPr>
          <p:nvPr>
            <p:ph type="body" idx="1"/>
          </p:nvPr>
        </p:nvSpPr>
        <p:spPr>
          <a:xfrm>
            <a:off x="434047" y="4405293"/>
            <a:ext cx="5929582" cy="4998165"/>
          </a:xfrm>
          <a:noFill/>
          <a:ln/>
        </p:spPr>
        <p:txBody>
          <a:bodyPr/>
          <a:lstStyle/>
          <a:p>
            <a:pPr>
              <a:spcBef>
                <a:spcPts val="0"/>
              </a:spcBef>
            </a:pPr>
            <a:r>
              <a:rPr lang="en-US" dirty="0">
                <a:latin typeface="Arial" pitchFamily="-110" charset="0"/>
                <a:ea typeface="ＭＳ Ｐゴシック" pitchFamily="-110" charset="-128"/>
                <a:cs typeface="ＭＳ Ｐゴシック" pitchFamily="-110" charset="-128"/>
              </a:rPr>
              <a:t>One authentication technique involves the use of a secret key to generate a small block of data, known as a message authentication code, that is appended to the message. This technique assumes 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r>
              <a:rPr lang="en-US" i="1" baseline="-25000" dirty="0">
                <a:latin typeface="Arial" pitchFamily="-110" charset="0"/>
                <a:ea typeface="ＭＳ Ｐゴシック" pitchFamily="-110" charset="-128"/>
                <a:cs typeface="ＭＳ Ｐゴシック" pitchFamily="-110" charset="-128"/>
              </a:rPr>
              <a:t>AB</a:t>
            </a:r>
            <a:r>
              <a:rPr lang="en-US" i="1" dirty="0">
                <a:latin typeface="Arial" pitchFamily="-110" charset="0"/>
                <a:ea typeface="ＭＳ Ｐゴシック" pitchFamily="-110" charset="-128"/>
                <a:cs typeface="ＭＳ Ｐゴシック" pitchFamily="-110" charset="-128"/>
              </a:rPr>
              <a:t>. When </a:t>
            </a:r>
            <a:r>
              <a:rPr lang="en-US" dirty="0">
                <a:latin typeface="Arial" pitchFamily="-110" charset="0"/>
                <a:ea typeface="ＭＳ Ｐゴシック" pitchFamily="-110" charset="-128"/>
                <a:cs typeface="ＭＳ Ｐゴシック" pitchFamily="-110" charset="-128"/>
              </a:rPr>
              <a:t>A has a message to send to B, it calculates the message authentication code as a complex function of the message and the key: MAC</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F(K</a:t>
            </a:r>
            <a:r>
              <a:rPr lang="en-US" i="1" baseline="-25000" dirty="0">
                <a:latin typeface="Arial" pitchFamily="-110" charset="0"/>
                <a:ea typeface="ＭＳ Ｐゴシック" pitchFamily="-110" charset="-128"/>
                <a:cs typeface="ＭＳ Ｐゴシック" pitchFamily="-110" charset="-128"/>
              </a:rPr>
              <a:t>AB</a:t>
            </a:r>
            <a:r>
              <a:rPr lang="en-US" i="1" dirty="0">
                <a:latin typeface="Arial" pitchFamily="-110" charset="0"/>
                <a:ea typeface="ＭＳ Ｐゴシック" pitchFamily="-110" charset="-128"/>
                <a:cs typeface="ＭＳ Ｐゴシック" pitchFamily="-110" charset="-128"/>
              </a:rPr>
              <a:t>, M). </a:t>
            </a:r>
          </a:p>
          <a:p>
            <a:pPr>
              <a:spcBef>
                <a:spcPts val="0"/>
              </a:spcBef>
            </a:pPr>
            <a:r>
              <a:rPr lang="en-US" i="0" dirty="0">
                <a:latin typeface="Arial" pitchFamily="-110" charset="0"/>
                <a:ea typeface="ＭＳ Ｐゴシック" pitchFamily="-110" charset="-128"/>
                <a:cs typeface="ＭＳ Ｐゴシック" pitchFamily="-110" charset="-128"/>
              </a:rPr>
              <a:t>The message </a:t>
            </a:r>
            <a:r>
              <a:rPr lang="en-US" dirty="0">
                <a:latin typeface="Arial" pitchFamily="-110" charset="0"/>
                <a:ea typeface="ＭＳ Ｐゴシック" pitchFamily="-110" charset="-128"/>
                <a:cs typeface="ＭＳ Ｐゴシック" pitchFamily="-110" charset="-128"/>
              </a:rPr>
              <a:t>plus code are transmitted to the intended recipient. The recipient performs the same calculation on the received message, using the same secret key, to generate a new message authentication code. The received code is compared to the calculated code (Figure). If we assume that only the receiver and the sender know the identity of the secret key, and if the received code matches the calculated code, then</a:t>
            </a:r>
          </a:p>
          <a:p>
            <a:pPr>
              <a:spcBef>
                <a:spcPts val="0"/>
              </a:spcBef>
            </a:pPr>
            <a:r>
              <a:rPr lang="en-US" b="1" dirty="0">
                <a:latin typeface="Arial" pitchFamily="-110" charset="0"/>
                <a:ea typeface="ＭＳ Ｐゴシック" pitchFamily="-110" charset="-128"/>
                <a:cs typeface="ＭＳ Ｐゴシック" pitchFamily="-110" charset="-128"/>
              </a:rPr>
              <a:t>1. The receiver is assured that the message has not been altered. </a:t>
            </a:r>
            <a:r>
              <a:rPr lang="en-US" b="0" dirty="0">
                <a:latin typeface="Arial" pitchFamily="-110" charset="0"/>
                <a:ea typeface="ＭＳ Ｐゴシック" pitchFamily="-110" charset="-128"/>
                <a:cs typeface="ＭＳ Ｐゴシック" pitchFamily="-110" charset="-128"/>
              </a:rPr>
              <a:t>If an attacker </a:t>
            </a:r>
            <a:r>
              <a:rPr lang="en-US" dirty="0">
                <a:latin typeface="Arial" pitchFamily="-110" charset="0"/>
                <a:ea typeface="ＭＳ Ｐゴシック" pitchFamily="-110" charset="-128"/>
                <a:cs typeface="ＭＳ Ｐゴシック" pitchFamily="-110" charset="-128"/>
              </a:rPr>
              <a:t>alters the message but does not alter the code, then the receiver’s calculation of the code will differ from the received code. Because the attacker is assumed not to know the secret key, the attacker cannot alter the code to correspond to the alterations in the message.</a:t>
            </a:r>
          </a:p>
          <a:p>
            <a:pPr>
              <a:spcBef>
                <a:spcPts val="0"/>
              </a:spcBef>
            </a:pPr>
            <a:r>
              <a:rPr lang="en-US" b="1" dirty="0">
                <a:latin typeface="Arial" pitchFamily="-110" charset="0"/>
                <a:ea typeface="ＭＳ Ｐゴシック" pitchFamily="-110" charset="-128"/>
                <a:cs typeface="ＭＳ Ｐゴシック" pitchFamily="-110" charset="-128"/>
              </a:rPr>
              <a:t>2. The receiver is assured that the message is from the alleged sender. </a:t>
            </a:r>
            <a:r>
              <a:rPr lang="en-US" b="0" dirty="0">
                <a:latin typeface="Arial" pitchFamily="-110" charset="0"/>
                <a:ea typeface="ＭＳ Ｐゴシック" pitchFamily="-110" charset="-128"/>
                <a:cs typeface="ＭＳ Ｐゴシック" pitchFamily="-110" charset="-128"/>
              </a:rPr>
              <a:t>Because </a:t>
            </a:r>
            <a:r>
              <a:rPr lang="en-US" dirty="0">
                <a:latin typeface="Arial" pitchFamily="-110" charset="0"/>
                <a:ea typeface="ＭＳ Ｐゴシック" pitchFamily="-110" charset="-128"/>
                <a:cs typeface="ＭＳ Ｐゴシック" pitchFamily="-110" charset="-128"/>
              </a:rPr>
              <a:t>no one else knows the secret key, no one else could prepare a message with a proper code.</a:t>
            </a:r>
          </a:p>
          <a:p>
            <a:pPr>
              <a:spcBef>
                <a:spcPts val="0"/>
              </a:spcBef>
            </a:pPr>
            <a:r>
              <a:rPr lang="en-US" b="1" dirty="0">
                <a:latin typeface="Arial" pitchFamily="-110" charset="0"/>
                <a:ea typeface="ＭＳ Ｐゴシック" pitchFamily="-110" charset="-128"/>
                <a:cs typeface="ＭＳ Ｐゴシック" pitchFamily="-110" charset="-128"/>
              </a:rPr>
              <a:t>3. If the message includes a sequence number </a:t>
            </a:r>
            <a:r>
              <a:rPr lang="en-US" b="0" dirty="0">
                <a:latin typeface="Arial" pitchFamily="-110" charset="0"/>
                <a:ea typeface="ＭＳ Ｐゴシック" pitchFamily="-110" charset="-128"/>
                <a:cs typeface="ＭＳ Ｐゴシック" pitchFamily="-110" charset="-128"/>
              </a:rPr>
              <a:t>(such as is used with X.25, HDLC, and TCP),</a:t>
            </a:r>
            <a:r>
              <a:rPr lang="en-US" b="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then the receiver can be assured of the proper sequence, because an attacker cannot successfully alter the sequence number.</a:t>
            </a:r>
          </a:p>
          <a:p>
            <a:pPr>
              <a:spcBef>
                <a:spcPts val="0"/>
              </a:spcBef>
            </a:pPr>
            <a:r>
              <a:rPr lang="en-US" dirty="0">
                <a:latin typeface="Arial" pitchFamily="-110" charset="0"/>
                <a:ea typeface="ＭＳ Ｐゴシック" pitchFamily="-110" charset="-128"/>
                <a:cs typeface="ＭＳ Ｐゴシック" pitchFamily="-110" charset="-128"/>
              </a:rPr>
              <a:t>A number of algorithms could be used to generate the code. The NIST specification, FIPS PUB 113, recommends the use of DES. DES is used to generate an encrypted version of the message, and the last number of bits of ciphertext are used as the code. A 16- or 32-bit code is typical. Generally this is called a CMAC.</a:t>
            </a:r>
          </a:p>
          <a:p>
            <a:pPr>
              <a:spcBef>
                <a:spcPts val="0"/>
              </a:spcBef>
            </a:pPr>
            <a:r>
              <a:rPr lang="en-US" dirty="0">
                <a:latin typeface="Arial" pitchFamily="-110" charset="0"/>
                <a:ea typeface="ＭＳ Ｐゴシック" pitchFamily="-110" charset="-128"/>
                <a:cs typeface="ＭＳ Ｐゴシック" pitchFamily="-110" charset="-128"/>
              </a:rPr>
              <a:t>The process just described is similar to encryption. One difference is that the authentication algorithm need not be reversible, as it must for decryption. It turns out that because of the mathematical properties of the authentication function, it is less vulnerable to being broken than encryption.</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22729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B6A2AC55-D6AE-C044-A897-E21475ADB4DB}" type="slidenum">
              <a:rPr lang="en-AU">
                <a:latin typeface="Arial" pitchFamily="-110" charset="0"/>
              </a:rPr>
              <a:pPr/>
              <a:t>15</a:t>
            </a:fld>
            <a:endParaRPr lang="en-AU">
              <a:latin typeface="Arial" pitchFamily="-110" charset="0"/>
            </a:endParaRPr>
          </a:p>
        </p:txBody>
      </p:sp>
      <p:sp>
        <p:nvSpPr>
          <p:cNvPr id="49155" name="Rectangle 2"/>
          <p:cNvSpPr>
            <a:spLocks noGrp="1" noRot="1" noChangeAspect="1" noChangeArrowheads="1" noTextEdit="1"/>
          </p:cNvSpPr>
          <p:nvPr>
            <p:ph type="sldImg"/>
          </p:nvPr>
        </p:nvSpPr>
        <p:spPr>
          <a:xfrm>
            <a:off x="123825" y="571500"/>
            <a:ext cx="6613525" cy="3721100"/>
          </a:xfrm>
          <a:ln/>
        </p:spPr>
      </p:sp>
      <p:sp>
        <p:nvSpPr>
          <p:cNvPr id="49156"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An alternative to the message authentication code is the one-way hash function. As with the message authentication code, a hash function accepts a variable-size message </a:t>
            </a:r>
            <a:r>
              <a:rPr lang="en-US" i="1" dirty="0">
                <a:latin typeface="Arial" pitchFamily="-110" charset="0"/>
                <a:ea typeface="ＭＳ Ｐゴシック" pitchFamily="-110" charset="-128"/>
                <a:cs typeface="ＭＳ Ｐゴシック" pitchFamily="-110" charset="-128"/>
              </a:rPr>
              <a:t>M as input and produces a fixed-size message digest </a:t>
            </a:r>
            <a:r>
              <a:rPr lang="en-US" dirty="0">
                <a:latin typeface="Arial" pitchFamily="-110" charset="0"/>
                <a:ea typeface="ＭＳ Ｐゴシック" pitchFamily="-110" charset="-128"/>
                <a:cs typeface="ＭＳ Ｐゴシック" pitchFamily="-110" charset="-128"/>
              </a:rPr>
              <a:t>H(</a:t>
            </a:r>
            <a:r>
              <a:rPr lang="en-US" i="1" dirty="0">
                <a:latin typeface="Arial" pitchFamily="-110" charset="0"/>
                <a:ea typeface="ＭＳ Ｐゴシック" pitchFamily="-110" charset="-128"/>
                <a:cs typeface="ＭＳ Ｐゴシック" pitchFamily="-110" charset="-128"/>
              </a:rPr>
              <a:t>M) as output (Figure). </a:t>
            </a:r>
            <a:r>
              <a:rPr lang="en-US" i="0" dirty="0">
                <a:latin typeface="Arial" pitchFamily="-110" charset="0"/>
                <a:ea typeface="ＭＳ Ｐゴシック" pitchFamily="-110" charset="-128"/>
                <a:cs typeface="ＭＳ Ｐゴシック" pitchFamily="-110" charset="-128"/>
              </a:rPr>
              <a:t>Typically, the message is padded out to an integer multiple </a:t>
            </a:r>
            <a:r>
              <a:rPr lang="en-US" dirty="0">
                <a:latin typeface="Arial" pitchFamily="-110" charset="0"/>
                <a:ea typeface="ＭＳ Ｐゴシック" pitchFamily="-110" charset="-128"/>
                <a:cs typeface="ＭＳ Ｐゴシック" pitchFamily="-110" charset="-128"/>
              </a:rPr>
              <a:t>of some fixed length (e.g., 1024 bits) and the padding includes the value of the length of the original message in bits. The length field is a security measure to increase the difficulty for an attacker to produce an alternative message with the same hash value.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013884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16</a:t>
            </a:fld>
            <a:endParaRPr lang="en-AU">
              <a:latin typeface="Arial" pitchFamily="-110" charset="0"/>
            </a:endParaRPr>
          </a:p>
        </p:txBody>
      </p:sp>
      <p:sp>
        <p:nvSpPr>
          <p:cNvPr id="51203" name="Rectangle 2"/>
          <p:cNvSpPr>
            <a:spLocks noGrp="1" noRot="1" noChangeAspect="1" noChangeArrowheads="1" noTextEdit="1"/>
          </p:cNvSpPr>
          <p:nvPr>
            <p:ph type="sldImg"/>
          </p:nvPr>
        </p:nvSpPr>
        <p:spPr>
          <a:xfrm>
            <a:off x="57150" y="284163"/>
            <a:ext cx="6616700" cy="3722687"/>
          </a:xfrm>
          <a:ln/>
        </p:spPr>
      </p:sp>
      <p:sp>
        <p:nvSpPr>
          <p:cNvPr id="51204" name="Rectangle 3"/>
          <p:cNvSpPr>
            <a:spLocks noGrp="1" noChangeArrowheads="1"/>
          </p:cNvSpPr>
          <p:nvPr>
            <p:ph type="body" idx="1"/>
          </p:nvPr>
        </p:nvSpPr>
        <p:spPr>
          <a:xfrm>
            <a:off x="296149" y="4195737"/>
            <a:ext cx="6274325" cy="5238924"/>
          </a:xfrm>
          <a:noFill/>
          <a:ln/>
        </p:spPr>
        <p:txBody>
          <a:bodyPr/>
          <a:lstStyle/>
          <a:p>
            <a:pPr>
              <a:spcBef>
                <a:spcPts val="0"/>
              </a:spcBef>
            </a:pPr>
            <a:r>
              <a:rPr lang="en-US" dirty="0">
                <a:latin typeface="Arial" pitchFamily="-110" charset="0"/>
                <a:ea typeface="ＭＳ Ｐゴシック" pitchFamily="-110" charset="-128"/>
                <a:cs typeface="ＭＳ Ｐゴシック" pitchFamily="-110" charset="-128"/>
              </a:rPr>
              <a:t>Unlike the MAC, a hash function does not also take a secret key as input. To authenticate a message, the message digest is sent with the message in such a way that the message digest is authentic. Figure 2.6 illustrates three ways in which the message can be authenticated using a hash code. The message digest can be encrypted using symmetric encryption (part a); if it is assumed that only the sender and receiver share the encryption key, then authenticity is assured. The message digest can also be encrypted using public-key encryption (part b). The public-key approach has two advantages: It provides a digital signature as well as message authentication; and it does not require the distribution of keys to communicating parties.</a:t>
            </a:r>
          </a:p>
          <a:p>
            <a:pPr>
              <a:spcBef>
                <a:spcPts val="0"/>
              </a:spcBef>
            </a:pPr>
            <a:endParaRPr lang="en-US" dirty="0">
              <a:latin typeface="Arial" pitchFamily="-110" charset="0"/>
              <a:ea typeface="ＭＳ Ｐゴシック" pitchFamily="-110" charset="-128"/>
              <a:cs typeface="ＭＳ Ｐゴシック" pitchFamily="-110" charset="-128"/>
            </a:endParaRPr>
          </a:p>
          <a:p>
            <a:pPr>
              <a:spcBef>
                <a:spcPts val="0"/>
              </a:spcBef>
            </a:pPr>
            <a:r>
              <a:rPr lang="en-US" dirty="0">
                <a:latin typeface="Arial" pitchFamily="-110" charset="0"/>
                <a:ea typeface="ＭＳ Ｐゴシック" pitchFamily="-110" charset="-128"/>
                <a:cs typeface="ＭＳ Ｐゴシック" pitchFamily="-110" charset="-128"/>
              </a:rPr>
              <a:t>These two approaches have an advantage over approaches that encrypt the entire message in that less computation is required. But an even more common approach is the use of a technique that avoids encryption altogether. Several reasons for this are:</a:t>
            </a:r>
          </a:p>
          <a:p>
            <a:pPr>
              <a:spcBef>
                <a:spcPts val="0"/>
              </a:spcBef>
            </a:pPr>
            <a:r>
              <a:rPr lang="en-US" dirty="0">
                <a:latin typeface="Arial" pitchFamily="-110" charset="0"/>
                <a:ea typeface="ＭＳ Ｐゴシック" pitchFamily="-110" charset="-128"/>
                <a:cs typeface="ＭＳ Ｐゴシック" pitchFamily="-110" charset="-128"/>
              </a:rPr>
              <a:t>• Encryption software is quite slow. Even though the amount of data to be encrypted per message is small, there may be a steady stream of messages into and out of a system.</a:t>
            </a:r>
          </a:p>
          <a:p>
            <a:pPr>
              <a:spcBef>
                <a:spcPts val="0"/>
              </a:spcBef>
            </a:pPr>
            <a:r>
              <a:rPr lang="en-US" dirty="0">
                <a:latin typeface="Arial" pitchFamily="-110" charset="0"/>
                <a:ea typeface="ＭＳ Ｐゴシック" pitchFamily="-110" charset="-128"/>
                <a:cs typeface="ＭＳ Ｐゴシック" pitchFamily="-110" charset="-128"/>
              </a:rPr>
              <a:t>• Encryption hardware costs are non-negligible. Low-cost chip implementations of DES are available, but the cost adds up if all nodes in a network must have this capability.</a:t>
            </a:r>
          </a:p>
          <a:p>
            <a:pPr>
              <a:spcBef>
                <a:spcPts val="0"/>
              </a:spcBef>
            </a:pPr>
            <a:r>
              <a:rPr lang="en-US" dirty="0">
                <a:latin typeface="Arial" pitchFamily="-110" charset="0"/>
                <a:ea typeface="ＭＳ Ｐゴシック" pitchFamily="-110" charset="-128"/>
                <a:cs typeface="ＭＳ Ｐゴシック" pitchFamily="-110" charset="-128"/>
              </a:rPr>
              <a:t>• Encryption hardware is optimized toward large data sizes. For small blocks of data, a high proportion of the time is spent in initialization/invocation overhead. </a:t>
            </a:r>
          </a:p>
          <a:p>
            <a:pPr>
              <a:spcBef>
                <a:spcPts val="0"/>
              </a:spcBef>
            </a:pPr>
            <a:r>
              <a:rPr lang="en-US" dirty="0">
                <a:latin typeface="Arial" pitchFamily="-110" charset="0"/>
                <a:ea typeface="ＭＳ Ｐゴシック" pitchFamily="-110" charset="-128"/>
                <a:cs typeface="ＭＳ Ｐゴシック" pitchFamily="-110" charset="-128"/>
              </a:rPr>
              <a:t>• An encryption algorithm may be protected by a patent.</a:t>
            </a:r>
          </a:p>
          <a:p>
            <a:pPr>
              <a:spcBef>
                <a:spcPts val="0"/>
              </a:spcBef>
            </a:pPr>
            <a:endParaRPr lang="en-US" dirty="0">
              <a:latin typeface="Arial" pitchFamily="-110" charset="0"/>
              <a:ea typeface="ＭＳ Ｐゴシック" pitchFamily="-110" charset="-128"/>
              <a:cs typeface="ＭＳ Ｐゴシック" pitchFamily="-110" charset="-128"/>
            </a:endParaRPr>
          </a:p>
          <a:p>
            <a:pPr>
              <a:spcBef>
                <a:spcPts val="0"/>
              </a:spcBef>
            </a:pPr>
            <a:r>
              <a:rPr lang="en-US" dirty="0">
                <a:latin typeface="Arial" pitchFamily="-110" charset="0"/>
                <a:ea typeface="ＭＳ Ｐゴシック" pitchFamily="-110" charset="-128"/>
                <a:cs typeface="ＭＳ Ｐゴシック" pitchFamily="-110" charset="-128"/>
              </a:rPr>
              <a:t>Figure 2.6c shows a technique that uses a hash function but no encryption for message authentication. This technique, known as a keyed hash MAC, assumes that two communicating parties, say A and B, share a common secret key </a:t>
            </a:r>
            <a:r>
              <a:rPr lang="en-US" i="1" dirty="0">
                <a:latin typeface="Arial" pitchFamily="-110" charset="0"/>
                <a:ea typeface="ＭＳ Ｐゴシック" pitchFamily="-110" charset="-128"/>
                <a:cs typeface="ＭＳ Ｐゴシック" pitchFamily="-110" charset="-128"/>
              </a:rPr>
              <a:t>K. </a:t>
            </a:r>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 approach illustrated in Figure 2.6c, when A has a message to send to B, it calculates the hash function over the concatenation of the secret key and the message: </a:t>
            </a:r>
            <a:r>
              <a:rPr lang="en-US" i="1" dirty="0">
                <a:latin typeface="Arial" pitchFamily="-110" charset="0"/>
                <a:ea typeface="ＭＳ Ｐゴシック" pitchFamily="-110" charset="-128"/>
                <a:cs typeface="ＭＳ Ｐゴシック" pitchFamily="-110" charset="-128"/>
              </a:rPr>
              <a:t>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 H(K ǁ M ǁ K). </a:t>
            </a:r>
            <a:r>
              <a:rPr lang="en-US" i="0" dirty="0">
                <a:latin typeface="Arial" pitchFamily="-110" charset="0"/>
                <a:ea typeface="ＭＳ Ｐゴシック" pitchFamily="-110" charset="-128"/>
                <a:cs typeface="ＭＳ Ｐゴシック" pitchFamily="-110" charset="-128"/>
              </a:rPr>
              <a:t>It then sends </a:t>
            </a:r>
            <a:r>
              <a:rPr lang="en-US" i="1" dirty="0">
                <a:latin typeface="Arial" pitchFamily="-110" charset="0"/>
                <a:ea typeface="ＭＳ Ｐゴシック" pitchFamily="-110" charset="-128"/>
                <a:cs typeface="ＭＳ Ｐゴシック" pitchFamily="-110" charset="-128"/>
              </a:rPr>
              <a:t>[ M ǁ 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a:t>
            </a:r>
            <a:r>
              <a:rPr lang="en-US" i="0" dirty="0">
                <a:latin typeface="Arial" pitchFamily="-110" charset="0"/>
                <a:ea typeface="ＭＳ Ｐゴシック" pitchFamily="-110" charset="-128"/>
                <a:cs typeface="ＭＳ Ｐゴシック" pitchFamily="-110" charset="-128"/>
              </a:rPr>
              <a:t>to B. Because B possesses K, it can </a:t>
            </a:r>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a:t>
            </a:r>
            <a:r>
              <a:rPr lang="en-US" i="1" dirty="0">
                <a:latin typeface="Arial" pitchFamily="-110" charset="0"/>
                <a:ea typeface="ＭＳ Ｐゴシック" pitchFamily="-110" charset="-128"/>
                <a:cs typeface="ＭＳ Ｐゴシック" pitchFamily="-110" charset="-128"/>
              </a:rPr>
              <a:t>H(K ǁ M ǁ K) </a:t>
            </a:r>
            <a:r>
              <a:rPr lang="en-US" i="0" dirty="0">
                <a:latin typeface="Arial" pitchFamily="-110" charset="0"/>
                <a:ea typeface="ＭＳ Ｐゴシック" pitchFamily="-110" charset="-128"/>
                <a:cs typeface="ＭＳ Ｐゴシック" pitchFamily="-110" charset="-128"/>
              </a:rPr>
              <a:t>and verify </a:t>
            </a:r>
            <a:r>
              <a:rPr lang="en-US" i="1" dirty="0">
                <a:latin typeface="Arial" pitchFamily="-110" charset="0"/>
                <a:ea typeface="ＭＳ Ｐゴシック" pitchFamily="-110" charset="-128"/>
                <a:cs typeface="ＭＳ Ｐゴシック" pitchFamily="-110" charset="-128"/>
              </a:rPr>
              <a:t>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a:t>
            </a:r>
            <a:r>
              <a:rPr lang="en-US" i="0" dirty="0">
                <a:latin typeface="Arial" pitchFamily="-110" charset="0"/>
                <a:ea typeface="ＭＳ Ｐゴシック" pitchFamily="-110" charset="-128"/>
                <a:cs typeface="ＭＳ Ｐゴシック" pitchFamily="-110" charset="-128"/>
              </a:rPr>
              <a:t>Because the secret key itself is not sent, it should </a:t>
            </a:r>
            <a:r>
              <a:rPr lang="en-US" dirty="0">
                <a:latin typeface="Arial" pitchFamily="-110" charset="0"/>
                <a:ea typeface="ＭＳ Ｐゴシック" pitchFamily="-110" charset="-128"/>
                <a:cs typeface="ＭＳ Ｐゴシック" pitchFamily="-110" charset="-128"/>
              </a:rPr>
              <a:t>not be possible for an attacker to modify an intercepted message. As long as the secret key remains secret, it should not be possible for an attacker to generate a false message.</a:t>
            </a:r>
          </a:p>
          <a:p>
            <a:pPr>
              <a:spcBef>
                <a:spcPts val="0"/>
              </a:spcBef>
            </a:pPr>
            <a:endParaRPr lang="en-US" dirty="0">
              <a:latin typeface="Arial" pitchFamily="-110" charset="0"/>
              <a:ea typeface="ＭＳ Ｐゴシック" pitchFamily="-110" charset="-128"/>
              <a:cs typeface="ＭＳ Ｐゴシック" pitchFamily="-110" charset="-128"/>
            </a:endParaRPr>
          </a:p>
          <a:p>
            <a:pPr>
              <a:spcBef>
                <a:spcPts val="0"/>
              </a:spcBef>
            </a:pPr>
            <a:r>
              <a:rPr lang="en-US" dirty="0">
                <a:latin typeface="Arial" pitchFamily="-110" charset="0"/>
                <a:ea typeface="ＭＳ Ｐゴシック" pitchFamily="-110" charset="-128"/>
                <a:cs typeface="ＭＳ Ｐゴシック" pitchFamily="-110" charset="-128"/>
              </a:rPr>
              <a:t>Note that the secret key is used as both a prefix and a suffix to the message. If the secret key is used as either only a prefix or only a suffix, the scheme is less secure. Later we also describes a scheme known as HMAC, which is somewhat more complex than the approach of Figure 2.6c and which has become the standard approach for a keyed hash MAC. </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89700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1A12AB6-AC26-CC4E-BAFD-5F9DABEAF22B}" type="slidenum">
              <a:rPr lang="en-AU">
                <a:latin typeface="Arial" pitchFamily="-110" charset="0"/>
              </a:rPr>
              <a:pPr/>
              <a:t>17</a:t>
            </a:fld>
            <a:endParaRPr lang="en-AU">
              <a:latin typeface="Arial" pitchFamily="-110" charset="0"/>
            </a:endParaRPr>
          </a:p>
        </p:txBody>
      </p:sp>
      <p:sp>
        <p:nvSpPr>
          <p:cNvPr id="53251" name="Rectangle 2"/>
          <p:cNvSpPr>
            <a:spLocks noGrp="1" noRot="1" noChangeAspect="1" noChangeArrowheads="1" noTextEdit="1"/>
          </p:cNvSpPr>
          <p:nvPr>
            <p:ph type="sldImg"/>
          </p:nvPr>
        </p:nvSpPr>
        <p:spPr>
          <a:xfrm>
            <a:off x="57150" y="354013"/>
            <a:ext cx="6616700" cy="3722687"/>
          </a:xfrm>
          <a:ln/>
        </p:spPr>
      </p:sp>
      <p:sp>
        <p:nvSpPr>
          <p:cNvPr id="53252" name="Rectangle 3"/>
          <p:cNvSpPr>
            <a:spLocks noGrp="1" noChangeArrowheads="1"/>
          </p:cNvSpPr>
          <p:nvPr>
            <p:ph type="body" idx="1"/>
          </p:nvPr>
        </p:nvSpPr>
        <p:spPr>
          <a:xfrm>
            <a:off x="227201" y="4195737"/>
            <a:ext cx="6343274" cy="5238924"/>
          </a:xfrm>
          <a:noFill/>
          <a:ln/>
        </p:spPr>
        <p:txBody>
          <a:bodyPr/>
          <a:lstStyle/>
          <a:p>
            <a:pPr>
              <a:spcBef>
                <a:spcPts val="0"/>
              </a:spcBef>
            </a:pPr>
            <a:r>
              <a:rPr lang="en-US" dirty="0">
                <a:latin typeface="Arial" pitchFamily="-110" charset="0"/>
                <a:ea typeface="ＭＳ Ｐゴシック" pitchFamily="-110" charset="-128"/>
                <a:cs typeface="ＭＳ Ｐゴシック" pitchFamily="-110" charset="-128"/>
              </a:rPr>
              <a:t>The purpose of a hash function is to produce a “fingerprint” of a file, message, or other block of data. To be useful for message authentication, a hash function H must have the following properties:</a:t>
            </a:r>
          </a:p>
          <a:p>
            <a:pPr>
              <a:spcBef>
                <a:spcPts val="0"/>
              </a:spcBef>
            </a:pPr>
            <a:r>
              <a:rPr lang="en-US" b="1" dirty="0">
                <a:latin typeface="Arial" pitchFamily="-110" charset="0"/>
                <a:ea typeface="ＭＳ Ｐゴシック" pitchFamily="-110" charset="-128"/>
                <a:cs typeface="ＭＳ Ｐゴシック" pitchFamily="-110" charset="-128"/>
              </a:rPr>
              <a:t>1. H can be applied to a block of data of any size.</a:t>
            </a:r>
          </a:p>
          <a:p>
            <a:pPr>
              <a:spcBef>
                <a:spcPts val="0"/>
              </a:spcBef>
            </a:pPr>
            <a:r>
              <a:rPr lang="en-US" b="1" dirty="0">
                <a:latin typeface="Arial" pitchFamily="-110" charset="0"/>
                <a:ea typeface="ＭＳ Ｐゴシック" pitchFamily="-110" charset="-128"/>
                <a:cs typeface="ＭＳ Ｐゴシック" pitchFamily="-110" charset="-128"/>
              </a:rPr>
              <a:t>2. H produces a fixed-length output.</a:t>
            </a:r>
          </a:p>
          <a:p>
            <a:pPr>
              <a:spcBef>
                <a:spcPts val="0"/>
              </a:spcBef>
            </a:pPr>
            <a:r>
              <a:rPr lang="en-US" b="1" dirty="0">
                <a:latin typeface="Arial" pitchFamily="-110" charset="0"/>
                <a:ea typeface="ＭＳ Ｐゴシック" pitchFamily="-110" charset="-128"/>
                <a:cs typeface="ＭＳ Ｐゴシック" pitchFamily="-110" charset="-128"/>
              </a:rPr>
              <a:t>3. H(</a:t>
            </a:r>
            <a:r>
              <a:rPr lang="en-US" b="1" i="1" dirty="0">
                <a:latin typeface="Arial" pitchFamily="-110" charset="0"/>
                <a:ea typeface="ＭＳ Ｐゴシック" pitchFamily="-110" charset="-128"/>
                <a:cs typeface="ＭＳ Ｐゴシック" pitchFamily="-110" charset="-128"/>
              </a:rPr>
              <a:t>x) is relatively easy to compute for any given x, making both hardware and </a:t>
            </a:r>
            <a:r>
              <a:rPr lang="en-US" dirty="0">
                <a:latin typeface="Arial" pitchFamily="-110" charset="0"/>
                <a:ea typeface="ＭＳ Ｐゴシック" pitchFamily="-110" charset="-128"/>
                <a:cs typeface="ＭＳ Ｐゴシック" pitchFamily="-110" charset="-128"/>
              </a:rPr>
              <a:t>software implementations practical.</a:t>
            </a:r>
          </a:p>
          <a:p>
            <a:pPr>
              <a:spcBef>
                <a:spcPts val="0"/>
              </a:spcBef>
            </a:pPr>
            <a:r>
              <a:rPr lang="en-US" b="1" dirty="0">
                <a:latin typeface="Arial" pitchFamily="-110" charset="0"/>
                <a:ea typeface="ＭＳ Ｐゴシック" pitchFamily="-110" charset="-128"/>
                <a:cs typeface="ＭＳ Ｐゴシック" pitchFamily="-110" charset="-128"/>
              </a:rPr>
              <a:t>4. For any given code </a:t>
            </a:r>
            <a:r>
              <a:rPr lang="en-US" b="1" i="1" dirty="0">
                <a:latin typeface="Arial" pitchFamily="-110" charset="0"/>
                <a:ea typeface="ＭＳ Ｐゴシック" pitchFamily="-110" charset="-128"/>
                <a:cs typeface="ＭＳ Ｐゴシック" pitchFamily="-110" charset="-128"/>
              </a:rPr>
              <a:t>h, it is computationally infeasible to find x such that </a:t>
            </a:r>
            <a:r>
              <a:rPr lang="en-US" b="1" dirty="0">
                <a:latin typeface="Arial" pitchFamily="-110" charset="0"/>
                <a:ea typeface="ＭＳ Ｐゴシック" pitchFamily="-110" charset="-128"/>
                <a:cs typeface="ＭＳ Ｐゴシック" pitchFamily="-110" charset="-128"/>
              </a:rPr>
              <a:t>H(</a:t>
            </a:r>
            <a:r>
              <a:rPr lang="en-US" b="1" i="1" dirty="0">
                <a:latin typeface="Arial" pitchFamily="-110" charset="0"/>
                <a:ea typeface="ＭＳ Ｐゴシック" pitchFamily="-110" charset="-128"/>
                <a:cs typeface="ＭＳ Ｐゴシック" pitchFamily="-110" charset="-128"/>
              </a:rPr>
              <a:t>x) = h. </a:t>
            </a:r>
            <a:r>
              <a:rPr lang="en-US" i="1" dirty="0">
                <a:latin typeface="Arial" pitchFamily="-110" charset="0"/>
                <a:ea typeface="ＭＳ Ｐゴシック" pitchFamily="-110" charset="-128"/>
                <a:cs typeface="ＭＳ Ｐゴシック" pitchFamily="-110" charset="-128"/>
              </a:rPr>
              <a:t>A hash function with this property is referred to as </a:t>
            </a:r>
            <a:r>
              <a:rPr lang="en-US" b="1" i="1" dirty="0">
                <a:latin typeface="Arial" pitchFamily="-110" charset="0"/>
                <a:ea typeface="ＭＳ Ｐゴシック" pitchFamily="-110" charset="-128"/>
                <a:cs typeface="ＭＳ Ｐゴシック" pitchFamily="-110" charset="-128"/>
              </a:rPr>
              <a:t>one-way or </a:t>
            </a:r>
            <a:r>
              <a:rPr lang="en-US" b="1" i="1" dirty="0" err="1">
                <a:latin typeface="Arial" pitchFamily="-110" charset="0"/>
                <a:ea typeface="ＭＳ Ｐゴシック" pitchFamily="-110" charset="-128"/>
                <a:cs typeface="ＭＳ Ｐゴシック" pitchFamily="-110" charset="-128"/>
              </a:rPr>
              <a:t>preimage</a:t>
            </a:r>
            <a:r>
              <a:rPr lang="en-US" b="1" i="1"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resistant.</a:t>
            </a:r>
          </a:p>
          <a:p>
            <a:pPr>
              <a:spcBef>
                <a:spcPts val="0"/>
              </a:spcBef>
            </a:pPr>
            <a:r>
              <a:rPr lang="en-US" b="1" dirty="0">
                <a:latin typeface="Arial" pitchFamily="-110" charset="0"/>
                <a:ea typeface="ＭＳ Ｐゴシック" pitchFamily="-110" charset="-128"/>
                <a:cs typeface="ＭＳ Ｐゴシック" pitchFamily="-110" charset="-128"/>
              </a:rPr>
              <a:t>5. For any given block </a:t>
            </a:r>
            <a:r>
              <a:rPr lang="en-US" b="1" i="1" dirty="0">
                <a:latin typeface="Arial" pitchFamily="-110" charset="0"/>
                <a:ea typeface="ＭＳ Ｐゴシック" pitchFamily="-110" charset="-128"/>
                <a:cs typeface="ＭＳ Ｐゴシック" pitchFamily="-110" charset="-128"/>
              </a:rPr>
              <a:t>x, it is computationally infeasible to find a second block y ≠ x where </a:t>
            </a:r>
            <a:r>
              <a:rPr lang="en-US" b="1" dirty="0">
                <a:latin typeface="Arial" pitchFamily="-110" charset="0"/>
                <a:ea typeface="ＭＳ Ｐゴシック" pitchFamily="-110" charset="-128"/>
                <a:cs typeface="ＭＳ Ｐゴシック" pitchFamily="-110" charset="-128"/>
              </a:rPr>
              <a:t>H(</a:t>
            </a:r>
            <a:r>
              <a:rPr lang="en-US" b="1" i="1" dirty="0">
                <a:latin typeface="Arial" pitchFamily="-110" charset="0"/>
                <a:ea typeface="ＭＳ Ｐゴシック" pitchFamily="-110" charset="-128"/>
                <a:cs typeface="ＭＳ Ｐゴシック" pitchFamily="-110" charset="-128"/>
              </a:rPr>
              <a:t>y) = H(x)</a:t>
            </a:r>
            <a:r>
              <a:rPr lang="en-US" i="1" dirty="0">
                <a:latin typeface="Arial" pitchFamily="-110" charset="0"/>
                <a:ea typeface="ＭＳ Ｐゴシック" pitchFamily="-110" charset="-128"/>
                <a:cs typeface="ＭＳ Ｐゴシック" pitchFamily="-110" charset="-128"/>
              </a:rPr>
              <a:t>. A hash function with this property is referred to as </a:t>
            </a:r>
            <a:r>
              <a:rPr lang="en-US" b="1" i="1" dirty="0">
                <a:latin typeface="Arial" pitchFamily="-110" charset="0"/>
                <a:ea typeface="ＭＳ Ｐゴシック" pitchFamily="-110" charset="-128"/>
                <a:cs typeface="ＭＳ Ｐゴシック" pitchFamily="-110" charset="-128"/>
              </a:rPr>
              <a:t>second </a:t>
            </a:r>
            <a:r>
              <a:rPr lang="en-US" b="1" i="1" dirty="0" err="1">
                <a:latin typeface="Arial" pitchFamily="-110" charset="0"/>
                <a:ea typeface="ＭＳ Ｐゴシック" pitchFamily="-110" charset="-128"/>
                <a:cs typeface="ＭＳ Ｐゴシック" pitchFamily="-110" charset="-128"/>
              </a:rPr>
              <a:t>preimage</a:t>
            </a:r>
            <a:r>
              <a:rPr lang="en-US" b="1" i="1"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resistant. This is sometimes referred to as weak collision resistant.</a:t>
            </a:r>
          </a:p>
          <a:p>
            <a:pPr>
              <a:spcBef>
                <a:spcPts val="0"/>
              </a:spcBef>
            </a:pPr>
            <a:r>
              <a:rPr lang="en-US" b="1" dirty="0">
                <a:latin typeface="Arial" pitchFamily="-110" charset="0"/>
                <a:ea typeface="ＭＳ Ｐゴシック" pitchFamily="-110" charset="-128"/>
                <a:cs typeface="ＭＳ Ｐゴシック" pitchFamily="-110" charset="-128"/>
              </a:rPr>
              <a:t>6. It is computationally infeasible to find any pair (</a:t>
            </a:r>
            <a:r>
              <a:rPr lang="en-US" b="1" i="1" dirty="0">
                <a:latin typeface="Arial" pitchFamily="-110" charset="0"/>
                <a:ea typeface="ＭＳ Ｐゴシック" pitchFamily="-110" charset="-128"/>
                <a:cs typeface="ＭＳ Ｐゴシック" pitchFamily="-110" charset="-128"/>
              </a:rPr>
              <a:t>x, y) such that H(x) = H(y). </a:t>
            </a:r>
            <a:r>
              <a:rPr lang="en-US" dirty="0">
                <a:latin typeface="Arial" pitchFamily="-110" charset="0"/>
                <a:ea typeface="ＭＳ Ｐゴシック" pitchFamily="-110" charset="-128"/>
                <a:cs typeface="ＭＳ Ｐゴシック" pitchFamily="-110" charset="-128"/>
              </a:rPr>
              <a:t>A hash function with this property is referred to as </a:t>
            </a:r>
            <a:r>
              <a:rPr lang="en-US" b="1" dirty="0">
                <a:latin typeface="Arial" pitchFamily="-110" charset="0"/>
                <a:ea typeface="ＭＳ Ｐゴシック" pitchFamily="-110" charset="-128"/>
                <a:cs typeface="ＭＳ Ｐゴシック" pitchFamily="-110" charset="-128"/>
              </a:rPr>
              <a:t>collision resistant. </a:t>
            </a:r>
            <a:r>
              <a:rPr lang="en-US" b="0" dirty="0">
                <a:latin typeface="Arial" pitchFamily="-110" charset="0"/>
                <a:ea typeface="ＭＳ Ｐゴシック" pitchFamily="-110" charset="-128"/>
                <a:cs typeface="ＭＳ Ｐゴシック" pitchFamily="-110" charset="-128"/>
              </a:rPr>
              <a:t>This is sometimes </a:t>
            </a:r>
            <a:r>
              <a:rPr lang="en-US" dirty="0">
                <a:latin typeface="Arial" pitchFamily="-110" charset="0"/>
                <a:ea typeface="ＭＳ Ｐゴシック" pitchFamily="-110" charset="-128"/>
                <a:cs typeface="ＭＳ Ｐゴシック" pitchFamily="-110" charset="-128"/>
              </a:rPr>
              <a:t>referred to as </a:t>
            </a:r>
            <a:r>
              <a:rPr lang="en-US" b="1" dirty="0">
                <a:latin typeface="Arial" pitchFamily="-110" charset="0"/>
                <a:ea typeface="ＭＳ Ｐゴシック" pitchFamily="-110" charset="-128"/>
                <a:cs typeface="ＭＳ Ｐゴシック" pitchFamily="-110" charset="-128"/>
              </a:rPr>
              <a:t>strong collision resistant. </a:t>
            </a:r>
          </a:p>
          <a:p>
            <a:pPr>
              <a:spcBef>
                <a:spcPts val="0"/>
              </a:spcBef>
            </a:pPr>
            <a:endParaRPr lang="en-US" dirty="0">
              <a:latin typeface="Arial" pitchFamily="-110" charset="0"/>
              <a:ea typeface="ＭＳ Ｐゴシック" pitchFamily="-110" charset="-128"/>
              <a:cs typeface="ＭＳ Ｐゴシック" pitchFamily="-110" charset="-128"/>
            </a:endParaRPr>
          </a:p>
          <a:p>
            <a:pPr>
              <a:spcBef>
                <a:spcPts val="0"/>
              </a:spcBef>
            </a:pPr>
            <a:r>
              <a:rPr lang="en-US" dirty="0">
                <a:latin typeface="Arial" pitchFamily="-110" charset="0"/>
                <a:ea typeface="ＭＳ Ｐゴシック" pitchFamily="-110" charset="-128"/>
                <a:cs typeface="ＭＳ Ｐゴシック" pitchFamily="-110" charset="-128"/>
              </a:rPr>
              <a:t>The first three properties are requirements for the practical application of a hash function to message authentication. </a:t>
            </a:r>
          </a:p>
          <a:p>
            <a:pPr>
              <a:spcBef>
                <a:spcPts val="0"/>
              </a:spcBef>
            </a:pPr>
            <a:r>
              <a:rPr lang="en-US" dirty="0">
                <a:latin typeface="Arial" pitchFamily="-110" charset="0"/>
                <a:ea typeface="ＭＳ Ｐゴシック" pitchFamily="-110" charset="-128"/>
                <a:cs typeface="ＭＳ Ｐゴシック" pitchFamily="-110" charset="-128"/>
              </a:rPr>
              <a:t>The fourth property is the one-way property: It is easy to generate a code given a message, but virtually impossible to generate a message given a code. This property is important if the authentication technique involves the use of a secret value (Figure 2.6c). The secret value itself is not sent; however, if the hash function is not one way, an attacker can easily discover the secret value: If the attacker can observe or intercept a transmission, the attacker obtains the message </a:t>
            </a:r>
            <a:r>
              <a:rPr lang="en-US" i="1" dirty="0">
                <a:latin typeface="Arial" pitchFamily="-110" charset="0"/>
                <a:ea typeface="ＭＳ Ｐゴシック" pitchFamily="-110" charset="-128"/>
                <a:cs typeface="ＭＳ Ｐゴシック" pitchFamily="-110" charset="-128"/>
              </a:rPr>
              <a:t>M </a:t>
            </a:r>
            <a:r>
              <a:rPr lang="en-US" i="0" dirty="0">
                <a:latin typeface="Arial" pitchFamily="-110" charset="0"/>
                <a:ea typeface="ＭＳ Ｐゴシック" pitchFamily="-110" charset="-128"/>
                <a:cs typeface="ＭＳ Ｐゴシック" pitchFamily="-110" charset="-128"/>
              </a:rPr>
              <a:t>and the hash code </a:t>
            </a:r>
            <a:r>
              <a:rPr lang="en-US" i="1" dirty="0">
                <a:latin typeface="Arial" pitchFamily="-110" charset="0"/>
                <a:ea typeface="ＭＳ Ｐゴシック" pitchFamily="-110" charset="-128"/>
                <a:cs typeface="ＭＳ Ｐゴシック" pitchFamily="-110" charset="-128"/>
              </a:rPr>
              <a:t>MD</a:t>
            </a:r>
            <a:r>
              <a:rPr lang="en-US" i="1" baseline="-25000"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 H(S</a:t>
            </a:r>
            <a:r>
              <a:rPr lang="en-US" i="1" baseline="-25000" dirty="0">
                <a:latin typeface="Arial" pitchFamily="-110" charset="0"/>
                <a:ea typeface="ＭＳ Ｐゴシック" pitchFamily="-110" charset="-128"/>
                <a:cs typeface="ＭＳ Ｐゴシック" pitchFamily="-110" charset="-128"/>
              </a:rPr>
              <a:t>AB</a:t>
            </a:r>
            <a:r>
              <a:rPr lang="en-US" i="1" dirty="0">
                <a:latin typeface="Arial" pitchFamily="-110" charset="0"/>
                <a:ea typeface="ＭＳ Ｐゴシック" pitchFamily="-110" charset="-128"/>
                <a:cs typeface="ＭＳ Ｐゴシック" pitchFamily="-110" charset="-128"/>
              </a:rPr>
              <a:t> || M). </a:t>
            </a:r>
            <a:r>
              <a:rPr lang="en-US" i="0" dirty="0">
                <a:latin typeface="Arial" pitchFamily="-110" charset="0"/>
                <a:ea typeface="ＭＳ Ｐゴシック" pitchFamily="-110" charset="-128"/>
                <a:cs typeface="ＭＳ Ｐゴシック" pitchFamily="-110" charset="-128"/>
              </a:rPr>
              <a:t>The attacker  </a:t>
            </a:r>
            <a:r>
              <a:rPr lang="en-US" dirty="0">
                <a:latin typeface="Arial" pitchFamily="-110" charset="0"/>
                <a:ea typeface="ＭＳ Ｐゴシック" pitchFamily="-110" charset="-128"/>
                <a:cs typeface="ＭＳ Ｐゴシック" pitchFamily="-110" charset="-128"/>
              </a:rPr>
              <a:t>then inverts the hash function to obtain S</a:t>
            </a:r>
            <a:r>
              <a:rPr lang="en-US" i="1" baseline="-25000" dirty="0">
                <a:latin typeface="Arial" pitchFamily="-110" charset="0"/>
                <a:ea typeface="ＭＳ Ｐゴシック" pitchFamily="-110" charset="-128"/>
                <a:cs typeface="ＭＳ Ｐゴシック" pitchFamily="-110" charset="-128"/>
              </a:rPr>
              <a:t>AB</a:t>
            </a:r>
            <a:r>
              <a:rPr lang="en-US" i="1" dirty="0">
                <a:latin typeface="Arial" pitchFamily="-110" charset="0"/>
                <a:ea typeface="ＭＳ Ｐゴシック" pitchFamily="-110" charset="-128"/>
                <a:cs typeface="ＭＳ Ｐゴシック" pitchFamily="-110" charset="-128"/>
              </a:rPr>
              <a:t> || M = H</a:t>
            </a:r>
            <a:r>
              <a:rPr lang="en-US" i="1" baseline="30000" dirty="0">
                <a:latin typeface="Arial" pitchFamily="-110" charset="0"/>
                <a:ea typeface="ＭＳ Ｐゴシック" pitchFamily="-110" charset="-128"/>
                <a:cs typeface="ＭＳ Ｐゴシック" pitchFamily="-110" charset="-128"/>
              </a:rPr>
              <a:t>-1</a:t>
            </a:r>
            <a:r>
              <a:rPr lang="en-US" i="1" dirty="0">
                <a:latin typeface="Arial" pitchFamily="-110" charset="0"/>
                <a:ea typeface="ＭＳ Ｐゴシック" pitchFamily="-110" charset="-128"/>
                <a:cs typeface="ＭＳ Ｐゴシック" pitchFamily="-110" charset="-128"/>
              </a:rPr>
              <a:t>(MD</a:t>
            </a:r>
            <a:r>
              <a:rPr lang="en-US" i="1" baseline="-25000" dirty="0">
                <a:latin typeface="Arial" pitchFamily="-110" charset="0"/>
                <a:ea typeface="ＭＳ Ｐゴシック" pitchFamily="-110" charset="-128"/>
                <a:cs typeface="ＭＳ Ｐゴシック" pitchFamily="-110" charset="-128"/>
              </a:rPr>
              <a:t>M</a:t>
            </a:r>
            <a:r>
              <a:rPr lang="en-US" i="0" dirty="0">
                <a:latin typeface="Arial" pitchFamily="-110" charset="0"/>
                <a:ea typeface="ＭＳ Ｐゴシック" pitchFamily="-110" charset="-128"/>
                <a:cs typeface="ＭＳ Ｐゴシック" pitchFamily="-110" charset="-128"/>
              </a:rPr>
              <a:t>). Because the attacker now has </a:t>
            </a:r>
            <a:r>
              <a:rPr lang="en-US" dirty="0">
                <a:latin typeface="Arial" pitchFamily="-110" charset="0"/>
                <a:ea typeface="ＭＳ Ｐゴシック" pitchFamily="-110" charset="-128"/>
                <a:cs typeface="ＭＳ Ｐゴシック" pitchFamily="-110" charset="-128"/>
              </a:rPr>
              <a:t>both </a:t>
            </a:r>
            <a:r>
              <a:rPr lang="en-US" i="1" dirty="0">
                <a:latin typeface="Arial" pitchFamily="-110" charset="0"/>
                <a:ea typeface="ＭＳ Ｐゴシック" pitchFamily="-110" charset="-128"/>
                <a:cs typeface="ＭＳ Ｐゴシック" pitchFamily="-110" charset="-128"/>
              </a:rPr>
              <a:t>M and S</a:t>
            </a:r>
            <a:r>
              <a:rPr lang="en-US" i="1" baseline="-25000" dirty="0">
                <a:latin typeface="Arial" pitchFamily="-110" charset="0"/>
                <a:ea typeface="ＭＳ Ｐゴシック" pitchFamily="-110" charset="-128"/>
                <a:cs typeface="ＭＳ Ｐゴシック" pitchFamily="-110" charset="-128"/>
              </a:rPr>
              <a:t>AB </a:t>
            </a:r>
            <a:r>
              <a:rPr lang="en-US" i="1" dirty="0">
                <a:latin typeface="Arial" pitchFamily="-110" charset="0"/>
                <a:ea typeface="ＭＳ Ｐゴシック" pitchFamily="-110" charset="-128"/>
                <a:cs typeface="ＭＳ Ｐゴシック" pitchFamily="-110" charset="-128"/>
              </a:rPr>
              <a:t>|| M, </a:t>
            </a:r>
            <a:r>
              <a:rPr lang="en-US" i="0" dirty="0">
                <a:latin typeface="Arial" pitchFamily="-110" charset="0"/>
                <a:ea typeface="ＭＳ Ｐゴシック" pitchFamily="-110" charset="-128"/>
                <a:cs typeface="ＭＳ Ｐゴシック" pitchFamily="-110" charset="-128"/>
              </a:rPr>
              <a:t>it is a trivial matter to recover</a:t>
            </a:r>
            <a:r>
              <a:rPr lang="en-US" i="1" dirty="0">
                <a:latin typeface="Arial" pitchFamily="-110" charset="0"/>
                <a:ea typeface="ＭＳ Ｐゴシック" pitchFamily="-110" charset="-128"/>
                <a:cs typeface="ＭＳ Ｐゴシック" pitchFamily="-110" charset="-128"/>
              </a:rPr>
              <a:t> S</a:t>
            </a:r>
            <a:r>
              <a:rPr lang="en-US" i="1" baseline="-25000" dirty="0">
                <a:latin typeface="Arial" pitchFamily="-110" charset="0"/>
                <a:ea typeface="ＭＳ Ｐゴシック" pitchFamily="-110" charset="-128"/>
                <a:cs typeface="ＭＳ Ｐゴシック" pitchFamily="-110" charset="-128"/>
              </a:rPr>
              <a:t>AB</a:t>
            </a:r>
            <a:r>
              <a:rPr lang="en-US" i="1" dirty="0">
                <a:latin typeface="Arial" pitchFamily="-110" charset="0"/>
                <a:ea typeface="ＭＳ Ｐゴシック" pitchFamily="-110" charset="-128"/>
                <a:cs typeface="ＭＳ Ｐゴシック" pitchFamily="-110" charset="-128"/>
              </a:rPr>
              <a:t>.</a:t>
            </a:r>
          </a:p>
          <a:p>
            <a:pPr>
              <a:spcBef>
                <a:spcPts val="0"/>
              </a:spcBef>
            </a:pPr>
            <a:r>
              <a:rPr lang="en-US" dirty="0">
                <a:latin typeface="Arial" pitchFamily="-110" charset="0"/>
                <a:ea typeface="ＭＳ Ｐゴシック" pitchFamily="-110" charset="-128"/>
                <a:cs typeface="ＭＳ Ｐゴシック" pitchFamily="-110" charset="-128"/>
              </a:rPr>
              <a:t>The fifth property guarantees that it is impossible to find an alternative message with the same hash value as a given message. This prevents forgery when an encrypted hash code is used (Figures 2.6a and b). If this property were not true, an attacker would be capable of the following sequence: First, observe or intercept a message plus its encrypted hash code; second, generate an unencrypted hash code from the message; third, generate an alternate message with the same hash code. </a:t>
            </a:r>
          </a:p>
          <a:p>
            <a:pPr>
              <a:spcBef>
                <a:spcPts val="0"/>
              </a:spcBef>
            </a:pPr>
            <a:r>
              <a:rPr lang="en-US" dirty="0">
                <a:latin typeface="Arial" pitchFamily="-110" charset="0"/>
                <a:ea typeface="ＭＳ Ｐゴシック" pitchFamily="-110" charset="-128"/>
                <a:cs typeface="ＭＳ Ｐゴシック" pitchFamily="-110" charset="-128"/>
              </a:rPr>
              <a:t>A hash function that satisfies the first five properties in the preceding list is referred to as a weak hash function. If the sixth property is also satisfied, then it is referred to as a strong hash function. A strong hash function protects against an attack in which one party generates a message for another party to sign. For example, suppose Bob gets to write an IOU message, send it to Alice, and she signs it. Bob finds two messages with the same hash, one of which requires Alice to pay a small amount and one that requires a large payment. Alice signs the first message and Bob is then able to claim that the second message is authentic.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165545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CD0FF38-862B-2A4C-A110-F4D27E6B4E78}" type="slidenum">
              <a:rPr lang="en-AU">
                <a:latin typeface="Arial" pitchFamily="-110" charset="0"/>
              </a:rPr>
              <a:pPr/>
              <a:t>18</a:t>
            </a:fld>
            <a:endParaRPr lang="en-AU">
              <a:latin typeface="Arial" pitchFamily="-110" charset="0"/>
            </a:endParaRPr>
          </a:p>
        </p:txBody>
      </p:sp>
      <p:sp>
        <p:nvSpPr>
          <p:cNvPr id="55299" name="Rectangle 2"/>
          <p:cNvSpPr>
            <a:spLocks noGrp="1" noRot="1" noChangeAspect="1" noChangeArrowheads="1" noTextEdit="1"/>
          </p:cNvSpPr>
          <p:nvPr>
            <p:ph type="sldImg"/>
          </p:nvPr>
        </p:nvSpPr>
        <p:spPr>
          <a:xfrm>
            <a:off x="127000" y="354013"/>
            <a:ext cx="6615113" cy="3722687"/>
          </a:xfrm>
          <a:ln/>
        </p:spPr>
      </p:sp>
      <p:sp>
        <p:nvSpPr>
          <p:cNvPr id="55300" name="Rectangle 3"/>
          <p:cNvSpPr>
            <a:spLocks noGrp="1" noChangeArrowheads="1"/>
          </p:cNvSpPr>
          <p:nvPr>
            <p:ph type="body" idx="1"/>
          </p:nvPr>
        </p:nvSpPr>
        <p:spPr>
          <a:xfrm>
            <a:off x="227201" y="4265589"/>
            <a:ext cx="6274325" cy="5169072"/>
          </a:xfrm>
          <a:noFill/>
          <a:ln/>
        </p:spPr>
        <p:txBody>
          <a:bodyPr/>
          <a:lstStyle/>
          <a:p>
            <a:r>
              <a:rPr lang="en-US" dirty="0">
                <a:latin typeface="Arial" pitchFamily="-110" charset="0"/>
                <a:ea typeface="ＭＳ Ｐゴシック" pitchFamily="-110" charset="-128"/>
                <a:cs typeface="ＭＳ Ｐゴシック" pitchFamily="-110" charset="-128"/>
              </a:rPr>
              <a:t>As with symmetric encryption, there are two approaches to attacking a secure hash function: cryptanalysis and brute-force attack.</a:t>
            </a:r>
          </a:p>
          <a:p>
            <a:r>
              <a:rPr lang="en-US" dirty="0">
                <a:latin typeface="Arial" pitchFamily="-110" charset="0"/>
                <a:ea typeface="ＭＳ Ｐゴシック" pitchFamily="-110" charset="-128"/>
                <a:cs typeface="ＭＳ Ｐゴシック" pitchFamily="-110" charset="-128"/>
              </a:rPr>
              <a:t>As with symmetric encryption algorithms, cryptanalysis of a hash function involves exploiting logical weaknesses in the algorithm. The strength of a hash function against brute-force attacks depends solely on the length of the hash code produced by the algorithm.</a:t>
            </a:r>
          </a:p>
          <a:p>
            <a:r>
              <a:rPr lang="en-US" dirty="0">
                <a:latin typeface="Arial" pitchFamily="-110" charset="0"/>
                <a:ea typeface="ＭＳ Ｐゴシック" pitchFamily="-110" charset="-128"/>
                <a:cs typeface="ＭＳ Ｐゴシック" pitchFamily="-110" charset="-128"/>
              </a:rPr>
              <a:t>For a hash code of length </a:t>
            </a:r>
            <a:r>
              <a:rPr lang="en-US" i="1" dirty="0">
                <a:latin typeface="Arial" pitchFamily="-110" charset="0"/>
                <a:ea typeface="ＭＳ Ｐゴシック" pitchFamily="-110" charset="-128"/>
                <a:cs typeface="ＭＳ Ｐゴシック" pitchFamily="-110" charset="-128"/>
              </a:rPr>
              <a:t>n, </a:t>
            </a:r>
            <a:r>
              <a:rPr lang="en-US" dirty="0">
                <a:latin typeface="Arial" pitchFamily="-110" charset="0"/>
                <a:ea typeface="ＭＳ Ｐゴシック" pitchFamily="-110" charset="-128"/>
                <a:cs typeface="ＭＳ Ｐゴシック" pitchFamily="-110" charset="-128"/>
              </a:rPr>
              <a:t>the level of effort required is proportional to the following:</a:t>
            </a:r>
          </a:p>
          <a:p>
            <a:pPr lvl="1"/>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baseline="30000" dirty="0">
                <a:latin typeface="Arial" pitchFamily="-110" charset="0"/>
                <a:ea typeface="ＭＳ Ｐゴシック" pitchFamily="-110" charset="-128"/>
                <a:cs typeface="ＭＳ Ｐゴシック" pitchFamily="-110" charset="-128"/>
              </a:rPr>
              <a:t>n</a:t>
            </a:r>
          </a:p>
          <a:p>
            <a:pPr lvl="1"/>
            <a:r>
              <a:rPr lang="en-US" dirty="0">
                <a:latin typeface="Arial" pitchFamily="-110" charset="0"/>
                <a:ea typeface="ＭＳ Ｐゴシック" pitchFamily="-110" charset="-128"/>
                <a:cs typeface="ＭＳ Ｐゴシック" pitchFamily="-110" charset="-128"/>
              </a:rPr>
              <a:t>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baseline="30000" dirty="0">
                <a:latin typeface="Arial" pitchFamily="-110" charset="0"/>
                <a:ea typeface="ＭＳ Ｐゴシック" pitchFamily="-110" charset="-128"/>
                <a:cs typeface="ＭＳ Ｐゴシック" pitchFamily="-110" charset="-128"/>
              </a:rPr>
              <a:t>n</a:t>
            </a:r>
          </a:p>
          <a:p>
            <a:pPr lvl="1"/>
            <a:r>
              <a:rPr lang="en-US" dirty="0">
                <a:latin typeface="Arial" pitchFamily="-110" charset="0"/>
                <a:ea typeface="ＭＳ Ｐゴシック" pitchFamily="-110" charset="-128"/>
                <a:cs typeface="ＭＳ Ｐゴシック" pitchFamily="-110" charset="-128"/>
              </a:rPr>
              <a:t>Collision resistant 2</a:t>
            </a:r>
            <a:r>
              <a:rPr lang="en-US" i="1" baseline="30000" dirty="0">
                <a:latin typeface="Arial" pitchFamily="-110" charset="0"/>
                <a:ea typeface="ＭＳ Ｐゴシック" pitchFamily="-110" charset="-128"/>
                <a:cs typeface="ＭＳ Ｐゴシック" pitchFamily="-110" charset="-128"/>
              </a:rPr>
              <a:t>n/2</a:t>
            </a:r>
          </a:p>
          <a:p>
            <a:r>
              <a:rPr lang="en-US" dirty="0">
                <a:latin typeface="Arial" pitchFamily="-110" charset="0"/>
                <a:ea typeface="ＭＳ Ｐゴシック" pitchFamily="-110" charset="-128"/>
                <a:cs typeface="ＭＳ Ｐゴシック" pitchFamily="-110" charset="-128"/>
              </a:rPr>
              <a:t>If collision resistance is required (and this is desirable for a general-purpose secure hash code), then the value 2</a:t>
            </a:r>
            <a:r>
              <a:rPr lang="en-US" i="1" baseline="30000" dirty="0">
                <a:latin typeface="Arial" pitchFamily="-110" charset="0"/>
                <a:ea typeface="ＭＳ Ｐゴシック" pitchFamily="-110" charset="-128"/>
                <a:cs typeface="ＭＳ Ｐゴシック" pitchFamily="-110" charset="-128"/>
              </a:rPr>
              <a:t>n/2</a:t>
            </a:r>
            <a:r>
              <a:rPr lang="en-US" i="1" dirty="0">
                <a:latin typeface="Arial" pitchFamily="-110" charset="0"/>
                <a:ea typeface="ＭＳ Ｐゴシック" pitchFamily="-110" charset="-128"/>
                <a:cs typeface="ＭＳ Ｐゴシック" pitchFamily="-110" charset="-128"/>
              </a:rPr>
              <a:t> </a:t>
            </a:r>
            <a:r>
              <a:rPr lang="en-US" i="0" dirty="0">
                <a:latin typeface="Arial" pitchFamily="-110" charset="0"/>
                <a:ea typeface="ＭＳ Ｐゴシック" pitchFamily="-110" charset="-128"/>
                <a:cs typeface="ＭＳ Ｐゴシック" pitchFamily="-110" charset="-128"/>
              </a:rPr>
              <a:t>determines the strength of the hash code against </a:t>
            </a:r>
            <a:r>
              <a:rPr lang="en-US" dirty="0">
                <a:latin typeface="Arial" pitchFamily="-110" charset="0"/>
                <a:ea typeface="ＭＳ Ｐゴシック" pitchFamily="-110" charset="-128"/>
                <a:cs typeface="ＭＳ Ｐゴシック" pitchFamily="-110" charset="-128"/>
              </a:rPr>
              <a:t>brute-force attacks. Van </a:t>
            </a:r>
            <a:r>
              <a:rPr lang="en-US" dirty="0" err="1">
                <a:latin typeface="Arial" pitchFamily="-110" charset="0"/>
                <a:ea typeface="ＭＳ Ｐゴシック" pitchFamily="-110" charset="-128"/>
                <a:cs typeface="ＭＳ Ｐゴシック" pitchFamily="-110" charset="-128"/>
              </a:rPr>
              <a:t>Oorschot</a:t>
            </a:r>
            <a:r>
              <a:rPr lang="en-US" dirty="0">
                <a:latin typeface="Arial" pitchFamily="-110" charset="0"/>
                <a:ea typeface="ＭＳ Ｐゴシック" pitchFamily="-110" charset="-128"/>
                <a:cs typeface="ＭＳ Ｐゴシック" pitchFamily="-110" charset="-128"/>
              </a:rPr>
              <a:t> and Wiener [VANO94] presented a design for a $10 million collision search machine for MD5, which has a 128-bit hash length, that could find a collision in 24 days. Thus a 128-bit code may be viewed as inadequate. </a:t>
            </a:r>
          </a:p>
          <a:p>
            <a:r>
              <a:rPr lang="en-US" dirty="0">
                <a:latin typeface="Arial" pitchFamily="-110" charset="0"/>
                <a:ea typeface="ＭＳ Ｐゴシック" pitchFamily="-110" charset="-128"/>
                <a:cs typeface="ＭＳ Ｐゴシック" pitchFamily="-110" charset="-128"/>
              </a:rPr>
              <a:t>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 also.</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recent years, the most widely used hash function has been the Secure Hash Algorithm (SHA). SHA was developed by the National Institute of Standards and Technology (NIST) and published as a federal information processing standard (FIPS 180) in 1993. When weaknesses were discovered in SHA, a revised version was issued as FIPS 180-1 in 1995 and is generally referred to as SHA-1. SHA-1 produces a hash value of 160 bits. In 2002, NIST produced a revised version of the standard, FIPS 180–2, that defined three new versions of SHA, with hash value lengths of 256, 384, and 512 bits, known as SHA-256, SHA-384, and SHA-512. These new versions have the same underlying structure and use the same types of modular arithmetic and logical binary operations as SHA-1. In 2005, NIST announced the intention to phase out approval of SHA-1 and move to a reliance on the other SHA versions by 2010. Researchers have demonstrated that SHA-1 is far weaker than its 160-bit hash length suggests, necessitating the move to the newer versions of SHA. SHA-3 (Secure Hash Algorithm 3) is the latest member of the Secure Hash Algorithm family of standards, released by NIST on August 5, 2015, and was issued as FIPS PUB 202.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have discussed the use of hash functions for message authentication and for the creation of digital signatures (the latter is discussed later in this chapter). </a:t>
            </a:r>
          </a:p>
          <a:p>
            <a:r>
              <a:rPr lang="en-US" dirty="0">
                <a:latin typeface="Arial" pitchFamily="-110" charset="0"/>
                <a:ea typeface="ＭＳ Ｐゴシック" pitchFamily="-110" charset="-128"/>
                <a:cs typeface="ＭＳ Ｐゴシック" pitchFamily="-110" charset="-128"/>
              </a:rPr>
              <a:t>Here are two other examples of secure hash function applications:</a:t>
            </a: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Passwords: </a:t>
            </a:r>
            <a:r>
              <a:rPr lang="en-US" b="0" dirty="0">
                <a:latin typeface="Arial" pitchFamily="-110" charset="0"/>
                <a:ea typeface="ＭＳ Ｐゴシック" pitchFamily="-110" charset="-128"/>
                <a:cs typeface="ＭＳ Ｐゴシック" pitchFamily="-110" charset="-128"/>
              </a:rPr>
              <a:t>Chapter 3 will explain a scheme in which a hash of a password is stored </a:t>
            </a:r>
            <a:r>
              <a:rPr lang="en-US" dirty="0">
                <a:latin typeface="Arial" pitchFamily="-110" charset="0"/>
                <a:ea typeface="ＭＳ Ｐゴシック" pitchFamily="-110" charset="-128"/>
                <a:cs typeface="ＭＳ Ｐゴシック" pitchFamily="-110" charset="-128"/>
              </a:rPr>
              <a:t>by an operating system rather than the password itself. Thus, the actual password is not retrievable by a hacker who gains access to the password file. In simple terms, when a user enters a password, the hash of that password is compared to the stored hash value for verification. This application requires preimage resistance and perhaps second preimage resistance.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Intrusion detection: </a:t>
            </a:r>
            <a:r>
              <a:rPr lang="en-US" b="0" dirty="0">
                <a:latin typeface="Arial" pitchFamily="-110" charset="0"/>
                <a:ea typeface="ＭＳ Ｐゴシック" pitchFamily="-110" charset="-128"/>
                <a:cs typeface="ＭＳ Ｐゴシック" pitchFamily="-110" charset="-128"/>
              </a:rPr>
              <a:t>Store H(F) for each file on a system and secure the hash </a:t>
            </a:r>
            <a:r>
              <a:rPr lang="en-US" dirty="0">
                <a:latin typeface="Arial" pitchFamily="-110" charset="0"/>
                <a:ea typeface="ＭＳ Ｐゴシック" pitchFamily="-110" charset="-128"/>
                <a:cs typeface="ＭＳ Ｐゴシック" pitchFamily="-110" charset="-128"/>
              </a:rPr>
              <a:t>values (e.g., on a CD-R that is kept secure). One can later determine if a file has been modified by </a:t>
            </a:r>
            <a:r>
              <a:rPr lang="en-US" dirty="0" err="1">
                <a:latin typeface="Arial" pitchFamily="-110" charset="0"/>
                <a:ea typeface="ＭＳ Ｐゴシック" pitchFamily="-110" charset="-128"/>
                <a:cs typeface="ＭＳ Ｐゴシック" pitchFamily="-110" charset="-128"/>
              </a:rPr>
              <a:t>recomputing</a:t>
            </a:r>
            <a:r>
              <a:rPr lang="en-US" dirty="0">
                <a:latin typeface="Arial" pitchFamily="-110" charset="0"/>
                <a:ea typeface="ＭＳ Ｐゴシック" pitchFamily="-110" charset="-128"/>
                <a:cs typeface="ＭＳ Ｐゴシック" pitchFamily="-110" charset="-128"/>
              </a:rPr>
              <a:t> H(F). An intruder would need to change F without changing H(F). This application requires weak 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 </a:t>
            </a:r>
          </a:p>
        </p:txBody>
      </p:sp>
    </p:spTree>
    <p:extLst>
      <p:ext uri="{BB962C8B-B14F-4D97-AF65-F5344CB8AC3E}">
        <p14:creationId xmlns:p14="http://schemas.microsoft.com/office/powerpoint/2010/main" val="1693615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xfrm>
            <a:off x="127000" y="214313"/>
            <a:ext cx="6615113" cy="3722687"/>
          </a:xfrm>
          <a:ln/>
        </p:spPr>
      </p:sp>
      <p:sp>
        <p:nvSpPr>
          <p:cNvPr id="3" name="Notes Placeholder 2"/>
          <p:cNvSpPr>
            <a:spLocks noGrp="1"/>
          </p:cNvSpPr>
          <p:nvPr>
            <p:ph type="body" idx="1"/>
          </p:nvPr>
        </p:nvSpPr>
        <p:spPr>
          <a:xfrm>
            <a:off x="227201" y="4125884"/>
            <a:ext cx="6343274" cy="5802341"/>
          </a:xfrm>
        </p:spPr>
        <p:txBody>
          <a:bodyPr>
            <a:noAutofit/>
          </a:bodyPr>
          <a:lstStyle/>
          <a:p>
            <a:pPr>
              <a:spcBef>
                <a:spcPts val="0"/>
              </a:spcBef>
              <a:defRPr/>
            </a:pPr>
            <a:r>
              <a:rPr lang="en-US" sz="1000" dirty="0"/>
              <a:t>Public-key encryption, first publicly proposed by Diffie and Hellman in 1976, is the first truly revolutionary advance in encryption in literally thousands of years. Public-key algorithms are based on mathematical functions rather than on simple operations on bit patterns, such as are used in symmetric encryption algorithms. More important, public-key cryptography is </a:t>
            </a:r>
            <a:r>
              <a:rPr lang="en-US" sz="1000" b="1" dirty="0"/>
              <a:t>asymmetric, </a:t>
            </a:r>
            <a:r>
              <a:rPr lang="en-US" sz="1000" b="0" dirty="0"/>
              <a:t>involving the use </a:t>
            </a:r>
            <a:r>
              <a:rPr lang="en-US" sz="1000" dirty="0"/>
              <a:t>of two separate keys, in contrast to symmetric encryption, which uses only one key. The use of two keys has profound consequences in the areas of confidentiality, key distribution, and authentication.</a:t>
            </a:r>
          </a:p>
          <a:p>
            <a:pPr>
              <a:spcBef>
                <a:spcPts val="0"/>
              </a:spcBef>
              <a:defRPr/>
            </a:pPr>
            <a:endParaRPr lang="en-US" sz="1000" dirty="0"/>
          </a:p>
          <a:p>
            <a:pPr>
              <a:spcBef>
                <a:spcPts val="0"/>
              </a:spcBef>
              <a:defRPr/>
            </a:pPr>
            <a:r>
              <a:rPr lang="en-US" sz="1000" dirty="0"/>
              <a:t>Before proceeding, we should first mention several common misconceptions concerning public-key encryption. </a:t>
            </a:r>
          </a:p>
          <a:p>
            <a:pPr>
              <a:spcBef>
                <a:spcPts val="0"/>
              </a:spcBef>
              <a:defRPr/>
            </a:pPr>
            <a:r>
              <a:rPr lang="en-US" sz="1000" dirty="0"/>
              <a:t>One is that public-key encryption is more secure from cryptanalysis than symmetric encryption. In fact, the security of any encryption scheme depends on (1) the length of the key and (2) the computational work involved in breaking a cipher. There is nothing in principle about either symmetric or public-key encryption that makes one superior to another from the point of view of resisting cryptanalysis.</a:t>
            </a:r>
          </a:p>
          <a:p>
            <a:pPr>
              <a:spcBef>
                <a:spcPts val="0"/>
              </a:spcBef>
              <a:defRPr/>
            </a:pPr>
            <a:r>
              <a:rPr lang="en-US" sz="1000" dirty="0"/>
              <a:t>A second misconception is that public-key encryption is a general- purpose technique that has made symmetric encryption obsolete. On the contrary, because of the computational overhead of current public-key encryption schemes, there seems no foreseeable likelihood that symmetric encryption will be abandoned. </a:t>
            </a:r>
          </a:p>
          <a:p>
            <a:pPr>
              <a:spcBef>
                <a:spcPts val="0"/>
              </a:spcBef>
              <a:defRPr/>
            </a:pPr>
            <a:r>
              <a:rPr lang="en-US" sz="1000" dirty="0"/>
              <a:t>Finally, there is a feeling that key distribution is trivial when using public-key encryption, compared to the rather cumbersome handshaking involved with key distribution centers for symmetric encryption. For public-key key distribution, some form of protocol is needed, often involving a central agent, and the procedures involved are no simpler or any more efficient than those required for symmetric encryption.</a:t>
            </a:r>
          </a:p>
          <a:p>
            <a:pPr>
              <a:spcBef>
                <a:spcPts val="0"/>
              </a:spcBef>
              <a:defRPr/>
            </a:pPr>
            <a:r>
              <a:rPr lang="en-US" sz="1000" dirty="0"/>
              <a:t>As the names suggest, the public key of the pair is made public for others to use, while the private key is known only to its owner. A general-purpose public-key cryptographic algorithm relies on one key for encryption and a different but related key for decryption.</a:t>
            </a:r>
          </a:p>
          <a:p>
            <a:pPr>
              <a:spcBef>
                <a:spcPts val="0"/>
              </a:spcBef>
              <a:defRPr/>
            </a:pPr>
            <a:endParaRPr lang="en-US" sz="1000" dirty="0"/>
          </a:p>
        </p:txBody>
      </p:sp>
      <p:sp>
        <p:nvSpPr>
          <p:cNvPr id="57348" name="Slide Number Placeholder 3"/>
          <p:cNvSpPr>
            <a:spLocks noGrp="1"/>
          </p:cNvSpPr>
          <p:nvPr>
            <p:ph type="sldNum" sz="quarter" idx="5"/>
          </p:nvPr>
        </p:nvSpPr>
        <p:spPr>
          <a:noFill/>
        </p:spPr>
        <p:txBody>
          <a:bodyPr/>
          <a:lstStyle/>
          <a:p>
            <a:fld id="{F6A03455-7222-D147-8F32-0514DD216503}" type="slidenum">
              <a:rPr lang="en-AU" smtClean="0">
                <a:latin typeface="Arial" pitchFamily="-110" charset="0"/>
              </a:rPr>
              <a:pPr/>
              <a:t>19</a:t>
            </a:fld>
            <a:endParaRPr lang="en-AU">
              <a:latin typeface="Arial" pitchFamily="-110" charset="0"/>
            </a:endParaRPr>
          </a:p>
        </p:txBody>
      </p:sp>
    </p:spTree>
    <p:extLst>
      <p:ext uri="{BB962C8B-B14F-4D97-AF65-F5344CB8AC3E}">
        <p14:creationId xmlns:p14="http://schemas.microsoft.com/office/powerpoint/2010/main" val="117635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2</a:t>
            </a:fld>
            <a:endParaRPr lang="en-AU">
              <a:latin typeface="Arial" pitchFamily="-110" charset="0"/>
            </a:endParaRPr>
          </a:p>
        </p:txBody>
      </p:sp>
      <p:sp>
        <p:nvSpPr>
          <p:cNvPr id="20483" name="Rectangle 2"/>
          <p:cNvSpPr>
            <a:spLocks noGrp="1" noRot="1" noChangeAspect="1" noChangeArrowheads="1" noTextEdit="1"/>
          </p:cNvSpPr>
          <p:nvPr>
            <p:ph type="sldImg"/>
          </p:nvPr>
        </p:nvSpPr>
        <p:spPr>
          <a:xfrm>
            <a:off x="123825" y="571500"/>
            <a:ext cx="6613525" cy="3721100"/>
          </a:xfrm>
          <a:ln/>
        </p:spPr>
      </p:sp>
      <p:sp>
        <p:nvSpPr>
          <p:cNvPr id="20484" name="Rectangle 3"/>
          <p:cNvSpPr>
            <a:spLocks noGrp="1" noChangeArrowheads="1"/>
          </p:cNvSpPr>
          <p:nvPr>
            <p:ph type="body" idx="1"/>
          </p:nvPr>
        </p:nvSpPr>
        <p:spPr>
          <a:noFill/>
          <a:ln/>
        </p:spPr>
        <p:txBody>
          <a:bodyPr/>
          <a:lstStyle/>
          <a:p>
            <a:pPr eaLnBrk="1" hangingPunct="1"/>
            <a:r>
              <a:rPr lang="en-US" dirty="0">
                <a:latin typeface="Arial" pitchFamily="-110" charset="0"/>
                <a:ea typeface="ＭＳ Ｐゴシック" pitchFamily="-110" charset="-128"/>
                <a:cs typeface="ＭＳ Ｐゴシック" pitchFamily="-110" charset="-128"/>
              </a:rPr>
              <a:t>The universal technique for providing confidentiality for transmitted or stored data is symmetric encryption.</a:t>
            </a:r>
          </a:p>
          <a:p>
            <a:pPr eaLnBrk="1" hangingPunct="1"/>
            <a:r>
              <a:rPr lang="en-US" dirty="0">
                <a:latin typeface="Arial" pitchFamily="-110" charset="0"/>
                <a:ea typeface="ＭＳ Ｐゴシック" pitchFamily="-110" charset="-128"/>
                <a:cs typeface="ＭＳ Ｐゴシック" pitchFamily="-110" charset="-128"/>
              </a:rPr>
              <a:t>This section introduces the basic concept of symmetric encryption. This is followed by an overview of the two most important symmetric encryption algorithms: the Data Encryption Standard (DES) and the Advanced Encryption Standard (AES), which are block encryption algorithms. Finally, this section introduces the concept of symmetric stream encryption algorithms.</a:t>
            </a:r>
          </a:p>
          <a:p>
            <a:pPr eaLnBrk="1" hangingPunct="1"/>
            <a:r>
              <a:rPr lang="en-US" dirty="0">
                <a:latin typeface="Arial" pitchFamily="-110" charset="0"/>
                <a:ea typeface="ＭＳ Ｐゴシック" pitchFamily="-110" charset="-128"/>
                <a:cs typeface="ＭＳ Ｐゴシック" pitchFamily="-110" charset="-128"/>
              </a:rPr>
              <a:t>Symmetric encryption, also referred to as conventional encryption or single-key encryption, was the only type of encryption in use prior to the introduction of public-key encryption in the late 1970s. Countless individuals and groups, from Julius Caesar to the German U-boat force to present-day diplomatic, military, and commercial users, have used symmetric encryption for secret communication. It remains the more widely used of the two types of encryption.</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There are two requirements for secure use of symmetric encryption:</a:t>
            </a:r>
          </a:p>
          <a:p>
            <a:pPr eaLnBrk="1" hangingPunct="1"/>
            <a:r>
              <a:rPr lang="en-US" b="1" dirty="0">
                <a:latin typeface="Arial" pitchFamily="-110" charset="0"/>
                <a:ea typeface="ＭＳ Ｐゴシック" pitchFamily="-110" charset="-128"/>
                <a:cs typeface="ＭＳ Ｐゴシック" pitchFamily="-110" charset="-128"/>
              </a:rPr>
              <a:t>1. We need a strong encryption algorithm. </a:t>
            </a:r>
            <a:br>
              <a:rPr lang="en-US" b="1" dirty="0">
                <a:latin typeface="Arial" pitchFamily="-110" charset="0"/>
                <a:ea typeface="ＭＳ Ｐゴシック" pitchFamily="-110" charset="-128"/>
                <a:cs typeface="ＭＳ Ｐゴシック" pitchFamily="-110" charset="-128"/>
              </a:rPr>
            </a:br>
            <a:r>
              <a:rPr lang="en-US" b="0" dirty="0">
                <a:latin typeface="Arial" pitchFamily="-110" charset="0"/>
                <a:ea typeface="ＭＳ Ｐゴシック" pitchFamily="-110" charset="-128"/>
                <a:cs typeface="ＭＳ Ｐゴシック" pitchFamily="-110" charset="-128"/>
              </a:rPr>
              <a:t>At a minimum, we would like the </a:t>
            </a:r>
            <a:r>
              <a:rPr lang="en-US" dirty="0">
                <a:latin typeface="Arial" pitchFamily="-110" charset="0"/>
                <a:ea typeface="ＭＳ Ｐゴシック" pitchFamily="-110" charset="-128"/>
                <a:cs typeface="ＭＳ Ｐゴシック" pitchFamily="-110" charset="-128"/>
              </a:rPr>
              <a:t>algorithm to be such that an opponent who knows the algorithm and has access to one or more ciphertexts would be unable to decipher the ciphertext or figure out the key. This requirement is usually stated in a stronger form: The opponent should be unable to decrypt ciphertext or discover the key even if he or she is in possession of a number of ciphertexts together with the plaintext that produced each ciphertext.</a:t>
            </a:r>
          </a:p>
          <a:p>
            <a:pPr eaLnBrk="1" hangingPunct="1"/>
            <a:r>
              <a:rPr lang="en-US" b="1" dirty="0">
                <a:latin typeface="Arial" pitchFamily="-110" charset="0"/>
                <a:ea typeface="ＭＳ Ｐゴシック" pitchFamily="-110" charset="-128"/>
                <a:cs typeface="ＭＳ Ｐゴシック" pitchFamily="-110" charset="-128"/>
              </a:rPr>
              <a:t>2. Shared Key:</a:t>
            </a:r>
            <a:br>
              <a:rPr lang="en-US" b="1" dirty="0">
                <a:latin typeface="Arial" pitchFamily="-110" charset="0"/>
                <a:ea typeface="ＭＳ Ｐゴシック" pitchFamily="-110" charset="-128"/>
                <a:cs typeface="ＭＳ Ｐゴシック" pitchFamily="-110" charset="-128"/>
              </a:rPr>
            </a:br>
            <a:r>
              <a:rPr lang="en-US" b="0" dirty="0">
                <a:latin typeface="Arial" pitchFamily="-110" charset="0"/>
                <a:ea typeface="ＭＳ Ｐゴシック" pitchFamily="-110" charset="-128"/>
                <a:cs typeface="ＭＳ Ｐゴシック" pitchFamily="-110" charset="-128"/>
              </a:rPr>
              <a:t>Sender and receiver must have obtained copies of the secret key in a secure </a:t>
            </a:r>
            <a:r>
              <a:rPr lang="en-US" dirty="0">
                <a:latin typeface="Arial" pitchFamily="-110" charset="0"/>
                <a:ea typeface="ＭＳ Ｐゴシック" pitchFamily="-110" charset="-128"/>
                <a:cs typeface="ＭＳ Ｐゴシック" pitchFamily="-110" charset="-128"/>
              </a:rPr>
              <a:t>fashion and must keep the key secure. If someone can discover the key and knows the algorithm, all communication using this key is readable.</a:t>
            </a:r>
          </a:p>
        </p:txBody>
      </p:sp>
    </p:spTree>
    <p:extLst>
      <p:ext uri="{BB962C8B-B14F-4D97-AF65-F5344CB8AC3E}">
        <p14:creationId xmlns:p14="http://schemas.microsoft.com/office/powerpoint/2010/main" val="2915922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A49AD9B-7FA5-144E-8738-8D5A7C56888F}" type="slidenum">
              <a:rPr lang="en-AU">
                <a:latin typeface="Arial" pitchFamily="-110" charset="0"/>
              </a:rPr>
              <a:pPr/>
              <a:t>20</a:t>
            </a:fld>
            <a:endParaRPr lang="en-AU">
              <a:latin typeface="Arial" pitchFamily="-110" charset="0"/>
            </a:endParaRPr>
          </a:p>
        </p:txBody>
      </p:sp>
      <p:sp>
        <p:nvSpPr>
          <p:cNvPr id="59395" name="Rectangle 2"/>
          <p:cNvSpPr>
            <a:spLocks noGrp="1" noRot="1" noChangeAspect="1" noChangeArrowheads="1" noTextEdit="1"/>
          </p:cNvSpPr>
          <p:nvPr>
            <p:ph type="sldImg"/>
          </p:nvPr>
        </p:nvSpPr>
        <p:spPr>
          <a:xfrm>
            <a:off x="127000" y="423863"/>
            <a:ext cx="6615113" cy="3722687"/>
          </a:xfrm>
          <a:ln/>
        </p:spPr>
      </p:sp>
      <p:sp>
        <p:nvSpPr>
          <p:cNvPr id="59396" name="Rectangle 3"/>
          <p:cNvSpPr>
            <a:spLocks noGrp="1" noChangeArrowheads="1"/>
          </p:cNvSpPr>
          <p:nvPr>
            <p:ph type="body" idx="1"/>
          </p:nvPr>
        </p:nvSpPr>
        <p:spPr>
          <a:xfrm>
            <a:off x="227201" y="4265589"/>
            <a:ext cx="6412222" cy="5169072"/>
          </a:xfrm>
          <a:noFill/>
          <a:ln/>
        </p:spPr>
        <p:txBody>
          <a:bodyPr/>
          <a:lstStyle/>
          <a:p>
            <a:r>
              <a:rPr lang="en-US" sz="1000" dirty="0">
                <a:latin typeface="Arial" pitchFamily="-110" charset="0"/>
                <a:ea typeface="ＭＳ Ｐゴシック" pitchFamily="-110" charset="-128"/>
                <a:cs typeface="ＭＳ Ｐゴシック" pitchFamily="-110" charset="-128"/>
              </a:rPr>
              <a:t>A public-key encryption scheme has six ingredients (Figure 2.7a):</a:t>
            </a:r>
          </a:p>
          <a:p>
            <a:r>
              <a:rPr lang="en-US" sz="1000" dirty="0">
                <a:latin typeface="Arial" pitchFamily="-110" charset="0"/>
                <a:ea typeface="ＭＳ Ｐゴシック" pitchFamily="-110" charset="-128"/>
                <a:cs typeface="ＭＳ Ｐゴシック" pitchFamily="-110" charset="-128"/>
              </a:rPr>
              <a:t>• </a:t>
            </a:r>
            <a:r>
              <a:rPr lang="en-US" sz="1000" b="1" dirty="0">
                <a:latin typeface="Arial" pitchFamily="-110" charset="0"/>
                <a:ea typeface="ＭＳ Ｐゴシック" pitchFamily="-110" charset="-128"/>
                <a:cs typeface="ＭＳ Ｐゴシック" pitchFamily="-110" charset="-128"/>
              </a:rPr>
              <a:t>Plaintext: </a:t>
            </a:r>
            <a:r>
              <a:rPr lang="en-US" sz="1000" b="0" dirty="0">
                <a:latin typeface="Arial" pitchFamily="-110" charset="0"/>
                <a:ea typeface="ＭＳ Ｐゴシック" pitchFamily="-110" charset="-128"/>
                <a:cs typeface="ＭＳ Ｐゴシック" pitchFamily="-110" charset="-128"/>
              </a:rPr>
              <a:t>This is the readable message or data that is fed into the algorithm as input</a:t>
            </a:r>
            <a:r>
              <a:rPr lang="en-US" sz="1000" dirty="0">
                <a:latin typeface="Arial" pitchFamily="-110" charset="0"/>
                <a:ea typeface="ＭＳ Ｐゴシック" pitchFamily="-110" charset="-128"/>
                <a:cs typeface="ＭＳ Ｐゴシック" pitchFamily="-110" charset="-128"/>
              </a:rPr>
              <a:t>.</a:t>
            </a:r>
          </a:p>
          <a:p>
            <a:r>
              <a:rPr lang="en-US" sz="1000" dirty="0">
                <a:latin typeface="Arial" pitchFamily="-110" charset="0"/>
                <a:ea typeface="ＭＳ Ｐゴシック" pitchFamily="-110" charset="-128"/>
                <a:cs typeface="ＭＳ Ｐゴシック" pitchFamily="-110" charset="-128"/>
              </a:rPr>
              <a:t>• </a:t>
            </a:r>
            <a:r>
              <a:rPr lang="en-US" sz="1000" b="1" dirty="0">
                <a:latin typeface="Arial" pitchFamily="-110" charset="0"/>
                <a:ea typeface="ＭＳ Ｐゴシック" pitchFamily="-110" charset="-128"/>
                <a:cs typeface="ＭＳ Ｐゴシック" pitchFamily="-110" charset="-128"/>
              </a:rPr>
              <a:t>Encryption algorithm: </a:t>
            </a:r>
            <a:r>
              <a:rPr lang="en-US" sz="1000" b="0" dirty="0">
                <a:latin typeface="Arial" pitchFamily="-110" charset="0"/>
                <a:ea typeface="ＭＳ Ｐゴシック" pitchFamily="-110" charset="-128"/>
                <a:cs typeface="ＭＳ Ｐゴシック" pitchFamily="-110" charset="-128"/>
              </a:rPr>
              <a:t>The encryption algorithm performs various transformations on the </a:t>
            </a:r>
            <a:r>
              <a:rPr lang="en-US" sz="1000" dirty="0">
                <a:latin typeface="Arial" pitchFamily="-110" charset="0"/>
                <a:ea typeface="ＭＳ Ｐゴシック" pitchFamily="-110" charset="-128"/>
                <a:cs typeface="ＭＳ Ｐゴシック" pitchFamily="-110" charset="-128"/>
              </a:rPr>
              <a:t>plaintext.</a:t>
            </a:r>
          </a:p>
          <a:p>
            <a:r>
              <a:rPr lang="en-US" sz="1000" dirty="0">
                <a:latin typeface="Arial" pitchFamily="-110" charset="0"/>
                <a:ea typeface="ＭＳ Ｐゴシック" pitchFamily="-110" charset="-128"/>
                <a:cs typeface="ＭＳ Ｐゴシック" pitchFamily="-110" charset="-128"/>
              </a:rPr>
              <a:t>• </a:t>
            </a:r>
            <a:r>
              <a:rPr lang="en-US" sz="1000" b="1" dirty="0">
                <a:latin typeface="Arial" pitchFamily="-110" charset="0"/>
                <a:ea typeface="ＭＳ Ｐゴシック" pitchFamily="-110" charset="-128"/>
                <a:cs typeface="ＭＳ Ｐゴシック" pitchFamily="-110" charset="-128"/>
              </a:rPr>
              <a:t>Public and private key</a:t>
            </a:r>
            <a:r>
              <a:rPr lang="en-US" sz="1000" b="0" dirty="0">
                <a:latin typeface="Arial" pitchFamily="-110" charset="0"/>
                <a:ea typeface="ＭＳ Ｐゴシック" pitchFamily="-110" charset="-128"/>
                <a:cs typeface="ＭＳ Ｐゴシック" pitchFamily="-110" charset="-128"/>
              </a:rPr>
              <a:t>: This is a pair of keys that have been selected so that if </a:t>
            </a:r>
            <a:r>
              <a:rPr lang="en-US" sz="1000" dirty="0">
                <a:latin typeface="Arial" pitchFamily="-110" charset="0"/>
                <a:ea typeface="ＭＳ Ｐゴシック" pitchFamily="-110" charset="-128"/>
                <a:cs typeface="ＭＳ Ｐゴシック" pitchFamily="-110" charset="-128"/>
              </a:rPr>
              <a:t>one is used for encryption, the other is used for decryption. The exact transformations performed by the encryption algorithm depend on the public or private key that is provided as input.</a:t>
            </a:r>
          </a:p>
          <a:p>
            <a:r>
              <a:rPr lang="en-US" sz="1000" dirty="0">
                <a:latin typeface="Arial" pitchFamily="-110" charset="0"/>
                <a:ea typeface="ＭＳ Ｐゴシック" pitchFamily="-110" charset="-128"/>
                <a:cs typeface="ＭＳ Ｐゴシック" pitchFamily="-110" charset="-128"/>
              </a:rPr>
              <a:t>• </a:t>
            </a:r>
            <a:r>
              <a:rPr lang="en-US" sz="1000" b="1" dirty="0" err="1">
                <a:latin typeface="Arial" pitchFamily="-110" charset="0"/>
                <a:ea typeface="ＭＳ Ｐゴシック" pitchFamily="-110" charset="-128"/>
                <a:cs typeface="ＭＳ Ｐゴシック" pitchFamily="-110" charset="-128"/>
              </a:rPr>
              <a:t>Ciphertext</a:t>
            </a:r>
            <a:r>
              <a:rPr lang="en-US" sz="1000" b="1" dirty="0">
                <a:latin typeface="Arial" pitchFamily="-110" charset="0"/>
                <a:ea typeface="ＭＳ Ｐゴシック" pitchFamily="-110" charset="-128"/>
                <a:cs typeface="ＭＳ Ｐゴシック" pitchFamily="-110" charset="-128"/>
              </a:rPr>
              <a:t>: </a:t>
            </a:r>
            <a:r>
              <a:rPr lang="en-US" sz="1000" b="0" dirty="0">
                <a:latin typeface="Arial" pitchFamily="-110" charset="0"/>
                <a:ea typeface="ＭＳ Ｐゴシック" pitchFamily="-110" charset="-128"/>
                <a:cs typeface="ＭＳ Ｐゴシック" pitchFamily="-110" charset="-128"/>
              </a:rPr>
              <a:t>This is the scrambled message produced as output. It depends on the </a:t>
            </a:r>
            <a:r>
              <a:rPr lang="en-US" sz="1000" dirty="0">
                <a:latin typeface="Arial" pitchFamily="-110" charset="0"/>
                <a:ea typeface="ＭＳ Ｐゴシック" pitchFamily="-110" charset="-128"/>
                <a:cs typeface="ＭＳ Ｐゴシック" pitchFamily="-110" charset="-128"/>
              </a:rPr>
              <a:t>plaintext and the key. For a given message, two different keys will produce two different </a:t>
            </a:r>
            <a:r>
              <a:rPr lang="en-US" sz="1000" dirty="0" err="1">
                <a:latin typeface="Arial" pitchFamily="-110" charset="0"/>
                <a:ea typeface="ＭＳ Ｐゴシック" pitchFamily="-110" charset="-128"/>
                <a:cs typeface="ＭＳ Ｐゴシック" pitchFamily="-110" charset="-128"/>
              </a:rPr>
              <a:t>ciphertexts</a:t>
            </a:r>
            <a:r>
              <a:rPr lang="en-US" sz="1000" dirty="0">
                <a:latin typeface="Arial" pitchFamily="-110" charset="0"/>
                <a:ea typeface="ＭＳ Ｐゴシック" pitchFamily="-110" charset="-128"/>
                <a:cs typeface="ＭＳ Ｐゴシック" pitchFamily="-110" charset="-128"/>
              </a:rPr>
              <a:t>.</a:t>
            </a:r>
          </a:p>
          <a:p>
            <a:r>
              <a:rPr lang="en-US" sz="1000" dirty="0">
                <a:latin typeface="Arial" pitchFamily="-110" charset="0"/>
                <a:ea typeface="ＭＳ Ｐゴシック" pitchFamily="-110" charset="-128"/>
                <a:cs typeface="ＭＳ Ｐゴシック" pitchFamily="-110" charset="-128"/>
              </a:rPr>
              <a:t>• </a:t>
            </a:r>
            <a:r>
              <a:rPr lang="en-US" sz="1000" b="1" dirty="0">
                <a:latin typeface="Arial" pitchFamily="-110" charset="0"/>
                <a:ea typeface="ＭＳ Ｐゴシック" pitchFamily="-110" charset="-128"/>
                <a:cs typeface="ＭＳ Ｐゴシック" pitchFamily="-110" charset="-128"/>
              </a:rPr>
              <a:t>Decryption algorithm: </a:t>
            </a:r>
            <a:r>
              <a:rPr lang="en-US" sz="1000" b="0" dirty="0">
                <a:latin typeface="Arial" pitchFamily="-110" charset="0"/>
                <a:ea typeface="ＭＳ Ｐゴシック" pitchFamily="-110" charset="-128"/>
                <a:cs typeface="ＭＳ Ｐゴシック" pitchFamily="-110" charset="-128"/>
              </a:rPr>
              <a:t>This algorithm accepts the </a:t>
            </a:r>
            <a:r>
              <a:rPr lang="en-US" sz="1000" b="0" dirty="0" err="1">
                <a:latin typeface="Arial" pitchFamily="-110" charset="0"/>
                <a:ea typeface="ＭＳ Ｐゴシック" pitchFamily="-110" charset="-128"/>
                <a:cs typeface="ＭＳ Ｐゴシック" pitchFamily="-110" charset="-128"/>
              </a:rPr>
              <a:t>ciphertext</a:t>
            </a:r>
            <a:r>
              <a:rPr lang="en-US" sz="1000" b="0" dirty="0">
                <a:latin typeface="Arial" pitchFamily="-110" charset="0"/>
                <a:ea typeface="ＭＳ Ｐゴシック" pitchFamily="-110" charset="-128"/>
                <a:cs typeface="ＭＳ Ｐゴシック" pitchFamily="-110" charset="-128"/>
              </a:rPr>
              <a:t> and the matching key and </a:t>
            </a:r>
            <a:r>
              <a:rPr lang="en-US" sz="1000" dirty="0">
                <a:latin typeface="Arial" pitchFamily="-110" charset="0"/>
                <a:ea typeface="ＭＳ Ｐゴシック" pitchFamily="-110" charset="-128"/>
                <a:cs typeface="ＭＳ Ｐゴシック" pitchFamily="-110" charset="-128"/>
              </a:rPr>
              <a:t>produces the original plaintext.</a:t>
            </a:r>
          </a:p>
          <a:p>
            <a:endParaRPr lang="en-US" sz="1000" dirty="0">
              <a:latin typeface="Arial" pitchFamily="-110" charset="0"/>
              <a:ea typeface="ＭＳ Ｐゴシック" pitchFamily="-110" charset="-128"/>
              <a:cs typeface="ＭＳ Ｐゴシック" pitchFamily="-110" charset="-128"/>
            </a:endParaRPr>
          </a:p>
          <a:p>
            <a:r>
              <a:rPr lang="en-US" sz="1000" dirty="0">
                <a:latin typeface="Arial" pitchFamily="-110" charset="0"/>
                <a:ea typeface="ＭＳ Ｐゴシック" pitchFamily="-110" charset="-128"/>
                <a:cs typeface="ＭＳ Ｐゴシック" pitchFamily="-110" charset="-128"/>
              </a:rPr>
              <a:t>As the names suggest, the public key of the pair is made public for others to use, while the private key is known only to its owner. A general-purpose public-key cryptographic algorithm relies on one key for encryption and a different but related key for decryption.</a:t>
            </a:r>
          </a:p>
          <a:p>
            <a:endParaRPr lang="en-US" sz="1000" dirty="0">
              <a:latin typeface="Arial" pitchFamily="-110" charset="0"/>
              <a:ea typeface="ＭＳ Ｐゴシック" pitchFamily="-110" charset="-128"/>
              <a:cs typeface="ＭＳ Ｐゴシック" pitchFamily="-110" charset="-128"/>
            </a:endParaRPr>
          </a:p>
          <a:p>
            <a:r>
              <a:rPr lang="en-US" sz="1000" dirty="0">
                <a:latin typeface="Arial" pitchFamily="-110" charset="0"/>
                <a:ea typeface="ＭＳ Ｐゴシック" pitchFamily="-110" charset="-128"/>
                <a:cs typeface="ＭＳ Ｐゴシック" pitchFamily="-110" charset="-128"/>
              </a:rPr>
              <a:t>The essential steps are the following:</a:t>
            </a:r>
          </a:p>
          <a:p>
            <a:r>
              <a:rPr lang="en-US" sz="1000" b="1" dirty="0">
                <a:latin typeface="Arial" pitchFamily="-110" charset="0"/>
                <a:ea typeface="ＭＳ Ｐゴシック" pitchFamily="-110" charset="-128"/>
                <a:cs typeface="ＭＳ Ｐゴシック" pitchFamily="-110" charset="-128"/>
              </a:rPr>
              <a:t>1. Each user generates a pair of keys </a:t>
            </a:r>
            <a:r>
              <a:rPr lang="en-US" sz="1000" b="0" dirty="0">
                <a:latin typeface="Arial" pitchFamily="-110" charset="0"/>
                <a:ea typeface="ＭＳ Ｐゴシック" pitchFamily="-110" charset="-128"/>
                <a:cs typeface="ＭＳ Ｐゴシック" pitchFamily="-110" charset="-128"/>
              </a:rPr>
              <a:t>to be used for the encryption and decryption of messages</a:t>
            </a:r>
            <a:r>
              <a:rPr lang="en-US" sz="1000" dirty="0">
                <a:latin typeface="Arial" pitchFamily="-110" charset="0"/>
                <a:ea typeface="ＭＳ Ｐゴシック" pitchFamily="-110" charset="-128"/>
                <a:cs typeface="ＭＳ Ｐゴシック" pitchFamily="-110" charset="-128"/>
              </a:rPr>
              <a:t>.</a:t>
            </a:r>
          </a:p>
          <a:p>
            <a:r>
              <a:rPr lang="en-US" sz="1000" b="1" dirty="0">
                <a:latin typeface="Arial" pitchFamily="-110" charset="0"/>
                <a:ea typeface="ＭＳ Ｐゴシック" pitchFamily="-110" charset="-128"/>
                <a:cs typeface="ＭＳ Ｐゴシック" pitchFamily="-110" charset="-128"/>
              </a:rPr>
              <a:t>2. Each user places one of the two keys </a:t>
            </a:r>
            <a:r>
              <a:rPr lang="en-US" sz="1000" b="0" dirty="0">
                <a:latin typeface="Arial" pitchFamily="-110" charset="0"/>
                <a:ea typeface="ＭＳ Ｐゴシック" pitchFamily="-110" charset="-128"/>
                <a:cs typeface="ＭＳ Ｐゴシック" pitchFamily="-110" charset="-128"/>
              </a:rPr>
              <a:t>in a public register or other accessible file. This </a:t>
            </a:r>
            <a:r>
              <a:rPr lang="en-US" sz="1000" dirty="0">
                <a:latin typeface="Arial" pitchFamily="-110" charset="0"/>
                <a:ea typeface="ＭＳ Ｐゴシック" pitchFamily="-110" charset="-128"/>
                <a:cs typeface="ＭＳ Ｐゴシック" pitchFamily="-110" charset="-128"/>
              </a:rPr>
              <a:t>is the public key. The companion key is kept private. As Figure 2.7a suggests, each user maintains a collection of public keys obtained from others.</a:t>
            </a:r>
          </a:p>
          <a:p>
            <a:r>
              <a:rPr lang="en-US" sz="1000" b="1" dirty="0">
                <a:latin typeface="Arial" pitchFamily="-110" charset="0"/>
                <a:ea typeface="ＭＳ Ｐゴシック" pitchFamily="-110" charset="-128"/>
                <a:cs typeface="ＭＳ Ｐゴシック" pitchFamily="-110" charset="-128"/>
              </a:rPr>
              <a:t>3. If Bob wishes to send a private message to Alice, </a:t>
            </a:r>
            <a:r>
              <a:rPr lang="en-US" sz="1000" b="0" dirty="0">
                <a:latin typeface="Arial" pitchFamily="-110" charset="0"/>
                <a:ea typeface="ＭＳ Ｐゴシック" pitchFamily="-110" charset="-128"/>
                <a:cs typeface="ＭＳ Ｐゴシック" pitchFamily="-110" charset="-128"/>
              </a:rPr>
              <a:t>Bob encrypts the message using Alice’s pu</a:t>
            </a:r>
            <a:r>
              <a:rPr lang="en-US" sz="1000" dirty="0">
                <a:latin typeface="Arial" pitchFamily="-110" charset="0"/>
                <a:ea typeface="ＭＳ Ｐゴシック" pitchFamily="-110" charset="-128"/>
                <a:cs typeface="ＭＳ Ｐゴシック" pitchFamily="-110" charset="-128"/>
              </a:rPr>
              <a:t>blic key. (</a:t>
            </a:r>
            <a:r>
              <a:rPr lang="en-US" sz="1000" b="1" dirty="0">
                <a:latin typeface="Arial" pitchFamily="-110" charset="0"/>
                <a:ea typeface="ＭＳ Ｐゴシック" pitchFamily="-110" charset="-128"/>
                <a:cs typeface="ＭＳ Ｐゴシック" pitchFamily="-110" charset="-128"/>
              </a:rPr>
              <a:t>Confidentiality</a:t>
            </a:r>
            <a:r>
              <a:rPr lang="en-US" sz="1000" dirty="0">
                <a:latin typeface="Arial" pitchFamily="-110" charset="0"/>
                <a:ea typeface="ＭＳ Ｐゴシック" pitchFamily="-110" charset="-128"/>
                <a:cs typeface="ＭＳ Ｐゴシック" pitchFamily="-110" charset="-128"/>
              </a:rPr>
              <a:t>)</a:t>
            </a:r>
          </a:p>
          <a:p>
            <a:r>
              <a:rPr lang="en-US" sz="1000" b="1" dirty="0">
                <a:latin typeface="Arial" pitchFamily="-110" charset="0"/>
                <a:ea typeface="ＭＳ Ｐゴシック" pitchFamily="-110" charset="-128"/>
                <a:cs typeface="ＭＳ Ｐゴシック" pitchFamily="-110" charset="-128"/>
              </a:rPr>
              <a:t>4. When Alice receives the message, she decrypts it using her private key. </a:t>
            </a:r>
            <a:r>
              <a:rPr lang="en-US" sz="1000" b="0" dirty="0">
                <a:latin typeface="Arial" pitchFamily="-110" charset="0"/>
                <a:ea typeface="ＭＳ Ｐゴシック" pitchFamily="-110" charset="-128"/>
                <a:cs typeface="ＭＳ Ｐゴシック" pitchFamily="-110" charset="-128"/>
              </a:rPr>
              <a:t>No</a:t>
            </a:r>
            <a:r>
              <a:rPr lang="en-US" sz="1000" b="1" dirty="0">
                <a:latin typeface="Arial" pitchFamily="-110" charset="0"/>
                <a:ea typeface="ＭＳ Ｐゴシック" pitchFamily="-110" charset="-128"/>
                <a:cs typeface="ＭＳ Ｐゴシック" pitchFamily="-110" charset="-128"/>
              </a:rPr>
              <a:t> </a:t>
            </a:r>
            <a:r>
              <a:rPr lang="en-US" sz="1000" dirty="0">
                <a:latin typeface="Arial" pitchFamily="-110" charset="0"/>
                <a:ea typeface="ＭＳ Ｐゴシック" pitchFamily="-110" charset="-128"/>
                <a:cs typeface="ＭＳ Ｐゴシック" pitchFamily="-110" charset="-128"/>
              </a:rPr>
              <a:t>other recipient can decrypt the message because only Alice knows Alice’s private key.</a:t>
            </a:r>
          </a:p>
          <a:p>
            <a:endParaRPr lang="en-US" sz="1000" dirty="0">
              <a:latin typeface="Arial" pitchFamily="-110" charset="0"/>
              <a:ea typeface="ＭＳ Ｐゴシック" pitchFamily="-110" charset="-128"/>
              <a:cs typeface="ＭＳ Ｐゴシック" pitchFamily="-110" charset="-128"/>
            </a:endParaRPr>
          </a:p>
          <a:p>
            <a:r>
              <a:rPr lang="en-US" sz="1000" dirty="0">
                <a:latin typeface="Arial" pitchFamily="-110" charset="0"/>
                <a:ea typeface="ＭＳ Ｐゴシック" pitchFamily="-110" charset="-128"/>
                <a:cs typeface="ＭＳ Ｐゴシック" pitchFamily="-110" charset="-128"/>
              </a:rPr>
              <a:t>With this approach, all participants have access to public keys, and private keys are generated locally by each participant and therefore need never be distributed. As long as a user protects his or her private key, incoming communication is secure. At any time, a user can change the private key and publish the companion public key to replace the old public key.</a:t>
            </a:r>
          </a:p>
          <a:p>
            <a:endParaRPr lang="en-US" sz="1000" dirty="0">
              <a:latin typeface="Arial" pitchFamily="-110" charset="0"/>
              <a:ea typeface="ＭＳ Ｐゴシック" pitchFamily="-110" charset="-128"/>
              <a:cs typeface="ＭＳ Ｐゴシック" pitchFamily="-110" charset="-128"/>
            </a:endParaRPr>
          </a:p>
          <a:p>
            <a:r>
              <a:rPr lang="en-US" sz="1000" dirty="0">
                <a:latin typeface="Arial" pitchFamily="-110" charset="0"/>
                <a:ea typeface="ＭＳ Ｐゴシック" pitchFamily="-110" charset="-128"/>
                <a:cs typeface="ＭＳ Ｐゴシック" pitchFamily="-110" charset="-128"/>
              </a:rPr>
              <a:t>Note that the scheme of Figure 2.7a is directed toward providing </a:t>
            </a:r>
            <a:r>
              <a:rPr lang="en-US" sz="1000" b="1" dirty="0">
                <a:latin typeface="Arial" pitchFamily="-110" charset="0"/>
                <a:ea typeface="ＭＳ Ｐゴシック" pitchFamily="-110" charset="-128"/>
                <a:cs typeface="ＭＳ Ｐゴシック" pitchFamily="-110" charset="-128"/>
              </a:rPr>
              <a:t>confidentiality: </a:t>
            </a:r>
            <a:r>
              <a:rPr lang="en-US" sz="1000" dirty="0">
                <a:latin typeface="Arial" pitchFamily="-110" charset="0"/>
                <a:ea typeface="ＭＳ Ｐゴシック" pitchFamily="-110" charset="-128"/>
                <a:cs typeface="ＭＳ Ｐゴシック" pitchFamily="-110" charset="-128"/>
              </a:rPr>
              <a:t>Only the intended recipient should be able to decrypt the </a:t>
            </a:r>
            <a:r>
              <a:rPr lang="en-US" sz="1000" dirty="0" err="1">
                <a:latin typeface="Arial" pitchFamily="-110" charset="0"/>
                <a:ea typeface="ＭＳ Ｐゴシック" pitchFamily="-110" charset="-128"/>
                <a:cs typeface="ＭＳ Ｐゴシック" pitchFamily="-110" charset="-128"/>
              </a:rPr>
              <a:t>ciphertext</a:t>
            </a:r>
            <a:r>
              <a:rPr lang="en-US" sz="1000" dirty="0">
                <a:latin typeface="Arial" pitchFamily="-110" charset="0"/>
                <a:ea typeface="ＭＳ Ｐゴシック" pitchFamily="-110" charset="-128"/>
                <a:cs typeface="ＭＳ Ｐゴシック" pitchFamily="-110" charset="-128"/>
              </a:rPr>
              <a:t> because only the intended recipient is in possession of the required private key. Whether in fact confidentiality is provided depends on a number of factors, including the security of the algorithm, whether the private key is kept secure, and the security of any protocol of which the encryption function is a part.</a:t>
            </a:r>
            <a:endParaRPr lang="en-US" sz="100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56118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30CEAF3-508C-8A40-93FA-79212B77D7A3}" type="slidenum">
              <a:rPr lang="en-AU">
                <a:latin typeface="Arial" pitchFamily="-110" charset="0"/>
              </a:rPr>
              <a:pPr/>
              <a:t>21</a:t>
            </a:fld>
            <a:endParaRPr lang="en-AU">
              <a:latin typeface="Arial" pitchFamily="-110" charset="0"/>
            </a:endParaRPr>
          </a:p>
        </p:txBody>
      </p:sp>
      <p:sp>
        <p:nvSpPr>
          <p:cNvPr id="61443" name="Rectangle 2"/>
          <p:cNvSpPr>
            <a:spLocks noGrp="1" noRot="1" noChangeAspect="1" noChangeArrowheads="1" noTextEdit="1"/>
          </p:cNvSpPr>
          <p:nvPr>
            <p:ph type="sldImg"/>
          </p:nvPr>
        </p:nvSpPr>
        <p:spPr>
          <a:xfrm>
            <a:off x="123825" y="571500"/>
            <a:ext cx="6613525" cy="3721100"/>
          </a:xfrm>
          <a:ln/>
        </p:spPr>
      </p:sp>
      <p:sp>
        <p:nvSpPr>
          <p:cNvPr id="6144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Figure 2.7b illustrates another mode of operation of public-key cryptography. </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this scheme, a user encrypts data using his or her own private key. Anyone who knows the corresponding public key will then be able to decrypt the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scheme of Figure 2.7b is directed toward providing </a:t>
            </a:r>
            <a:r>
              <a:rPr lang="en-US" b="1" dirty="0">
                <a:latin typeface="Arial" pitchFamily="-110" charset="0"/>
                <a:ea typeface="ＭＳ Ｐゴシック" pitchFamily="-110" charset="-128"/>
                <a:cs typeface="ＭＳ Ｐゴシック" pitchFamily="-110" charset="-128"/>
              </a:rPr>
              <a:t>authentication </a:t>
            </a:r>
            <a:r>
              <a:rPr lang="en-US" dirty="0">
                <a:latin typeface="Arial" pitchFamily="-110" charset="0"/>
                <a:ea typeface="ＭＳ Ｐゴシック" pitchFamily="-110" charset="-128"/>
                <a:cs typeface="ＭＳ Ｐゴシック" pitchFamily="-110" charset="-128"/>
              </a:rPr>
              <a:t>and/or </a:t>
            </a:r>
            <a:r>
              <a:rPr lang="en-US" b="1" dirty="0">
                <a:latin typeface="Arial" pitchFamily="-110" charset="0"/>
                <a:ea typeface="ＭＳ Ｐゴシック" pitchFamily="-110" charset="-128"/>
                <a:cs typeface="ＭＳ Ｐゴシック" pitchFamily="-110" charset="-128"/>
              </a:rPr>
              <a:t>data integrity. If a user is able to successfully recover the plaintext from </a:t>
            </a:r>
            <a:r>
              <a:rPr lang="en-US" dirty="0">
                <a:latin typeface="Arial" pitchFamily="-110" charset="0"/>
                <a:ea typeface="ＭＳ Ｐゴシック" pitchFamily="-110" charset="-128"/>
                <a:cs typeface="ＭＳ Ｐゴシック" pitchFamily="-110" charset="-128"/>
              </a:rPr>
              <a:t>Bob’s </a:t>
            </a:r>
            <a:r>
              <a:rPr lang="en-US" dirty="0" err="1">
                <a:latin typeface="Arial" pitchFamily="-110" charset="0"/>
                <a:ea typeface="ＭＳ Ｐゴシック" pitchFamily="-110" charset="-128"/>
                <a:cs typeface="ＭＳ Ｐゴシック" pitchFamily="-110" charset="-128"/>
              </a:rPr>
              <a:t>ciphertext</a:t>
            </a:r>
            <a:r>
              <a:rPr lang="en-US" dirty="0">
                <a:latin typeface="Arial" pitchFamily="-110" charset="0"/>
                <a:ea typeface="ＭＳ Ｐゴシック" pitchFamily="-110" charset="-128"/>
                <a:cs typeface="ＭＳ Ｐゴシック" pitchFamily="-110" charset="-128"/>
              </a:rPr>
              <a:t> using Bob’s public key, this indicates that only Bob could have encrypted the plaintext, thus providing authentication. Further, no one but Bob would be able to modify the plaintext because only Bob could encrypt the plaintext with Bob’s private key. Once again, the actual provision of authentication or data integrity depends on a variety of factors that we will discuss in this course.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385757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xfrm>
            <a:off x="123825" y="571500"/>
            <a:ext cx="6613525" cy="3721100"/>
          </a:xfrm>
          <a:ln/>
        </p:spPr>
      </p:sp>
      <p:sp>
        <p:nvSpPr>
          <p:cNvPr id="63491" name="Notes Placeholder 2"/>
          <p:cNvSpPr>
            <a:spLocks noGrp="1"/>
          </p:cNvSpPr>
          <p:nvPr>
            <p:ph type="body" idx="1"/>
          </p:nvPr>
        </p:nvSpPr>
        <p:spPr>
          <a:noFill/>
          <a:ln/>
        </p:spPr>
        <p:txBody>
          <a:bodyPr/>
          <a:lstStyle/>
          <a:p>
            <a:r>
              <a:rPr lang="en-US" sz="1100" kern="1200" dirty="0">
                <a:solidFill>
                  <a:schemeClr val="tx1"/>
                </a:solidFill>
                <a:effectLst/>
                <a:latin typeface="Arial" pitchFamily="-108" charset="0"/>
                <a:ea typeface="ＭＳ Ｐゴシック" pitchFamily="33" charset="-128"/>
                <a:cs typeface="ＭＳ Ｐゴシック" pitchFamily="33" charset="-128"/>
              </a:rPr>
              <a:t>Public-key systems are characterized by the use of a cryptographic type of algorithm with two keys, one held private and one available publicly. Depending on the application, the sender uses either the sender’s private key or the receiver’s public key, or both, to perform some type of cryptographic function. In broad terms, we can classify the use of public-key cryptosystems into three categories: digital signature, symmetric key distribution, and encryption of secret keys. This table shows how the four best known systems are classified.</a:t>
            </a:r>
          </a:p>
        </p:txBody>
      </p:sp>
      <p:sp>
        <p:nvSpPr>
          <p:cNvPr id="63492" name="Slide Number Placeholder 3"/>
          <p:cNvSpPr>
            <a:spLocks noGrp="1"/>
          </p:cNvSpPr>
          <p:nvPr>
            <p:ph type="sldNum" sz="quarter" idx="5"/>
          </p:nvPr>
        </p:nvSpPr>
        <p:spPr>
          <a:noFill/>
        </p:spPr>
        <p:txBody>
          <a:bodyPr/>
          <a:lstStyle/>
          <a:p>
            <a:fld id="{9BAFD868-4274-7F4A-A590-3300D6060EE1}" type="slidenum">
              <a:rPr lang="en-AU" smtClean="0">
                <a:latin typeface="Arial" pitchFamily="-110" charset="0"/>
              </a:rPr>
              <a:pPr/>
              <a:t>22</a:t>
            </a:fld>
            <a:endParaRPr lang="en-AU">
              <a:latin typeface="Arial" pitchFamily="-110" charset="0"/>
            </a:endParaRPr>
          </a:p>
        </p:txBody>
      </p:sp>
    </p:spTree>
    <p:extLst>
      <p:ext uri="{BB962C8B-B14F-4D97-AF65-F5344CB8AC3E}">
        <p14:creationId xmlns:p14="http://schemas.microsoft.com/office/powerpoint/2010/main" val="2488577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33AA161-F819-BC42-BFB4-302370EA9F39}" type="slidenum">
              <a:rPr lang="en-AU">
                <a:latin typeface="Arial" pitchFamily="-110" charset="0"/>
              </a:rPr>
              <a:pPr/>
              <a:t>23</a:t>
            </a:fld>
            <a:endParaRPr lang="en-AU">
              <a:latin typeface="Arial" pitchFamily="-110" charset="0"/>
            </a:endParaRPr>
          </a:p>
        </p:txBody>
      </p:sp>
      <p:sp>
        <p:nvSpPr>
          <p:cNvPr id="65539" name="Rectangle 2"/>
          <p:cNvSpPr>
            <a:spLocks noGrp="1" noRot="1" noChangeAspect="1" noChangeArrowheads="1" noTextEdit="1"/>
          </p:cNvSpPr>
          <p:nvPr>
            <p:ph type="sldImg"/>
          </p:nvPr>
        </p:nvSpPr>
        <p:spPr>
          <a:xfrm>
            <a:off x="123825" y="571500"/>
            <a:ext cx="6613525" cy="3721100"/>
          </a:xfrm>
          <a:ln/>
        </p:spPr>
      </p:sp>
      <p:sp>
        <p:nvSpPr>
          <p:cNvPr id="6554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cryptosystem illustrated in Figure 2.7 depends on a cryptographic algorithm based on two related keys. </a:t>
            </a:r>
            <a:r>
              <a:rPr lang="en-US" dirty="0" err="1">
                <a:latin typeface="Arial" pitchFamily="-110" charset="0"/>
                <a:ea typeface="ＭＳ Ｐゴシック" pitchFamily="-110" charset="-128"/>
                <a:cs typeface="ＭＳ Ｐゴシック" pitchFamily="-110" charset="-128"/>
              </a:rPr>
              <a:t>Diffie</a:t>
            </a:r>
            <a:r>
              <a:rPr lang="en-US" dirty="0">
                <a:latin typeface="Arial" pitchFamily="-110" charset="0"/>
                <a:ea typeface="ＭＳ Ｐゴシック" pitchFamily="-110" charset="-128"/>
                <a:cs typeface="ＭＳ Ｐゴシック" pitchFamily="-110" charset="-128"/>
              </a:rPr>
              <a:t> and Hellman postulated this system without demonstrating that such algorithms exist. However, they did lay out the conditions that such algorithms must fulfill [DIFF76]:</a:t>
            </a:r>
          </a:p>
          <a:p>
            <a:endParaRPr lang="en-US"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It is computationally easy for a party B to generate a pair </a:t>
            </a:r>
            <a:r>
              <a:rPr lang="en-US" b="0" dirty="0">
                <a:latin typeface="Arial" pitchFamily="-110" charset="0"/>
                <a:ea typeface="ＭＳ Ｐゴシック" pitchFamily="-110" charset="-128"/>
                <a:cs typeface="ＭＳ Ｐゴシック" pitchFamily="-110" charset="-128"/>
              </a:rPr>
              <a:t>(public key </a:t>
            </a:r>
            <a:r>
              <a:rPr lang="en-US" b="0" i="1" dirty="0" err="1">
                <a:latin typeface="Arial" pitchFamily="-110" charset="0"/>
                <a:ea typeface="ＭＳ Ｐゴシック" pitchFamily="-110" charset="-128"/>
                <a:cs typeface="ＭＳ Ｐゴシック" pitchFamily="-110" charset="-128"/>
              </a:rPr>
              <a:t>PU</a:t>
            </a:r>
            <a:r>
              <a:rPr lang="en-US" b="0" i="1" baseline="-25000" dirty="0" err="1">
                <a:latin typeface="Arial" pitchFamily="-110" charset="0"/>
                <a:ea typeface="ＭＳ Ｐゴシック" pitchFamily="-110" charset="-128"/>
                <a:cs typeface="ＭＳ Ｐゴシック" pitchFamily="-110" charset="-128"/>
              </a:rPr>
              <a:t>b</a:t>
            </a:r>
            <a:r>
              <a:rPr lang="en-US" b="0" i="1" dirty="0">
                <a:latin typeface="Arial" pitchFamily="-110" charset="0"/>
                <a:ea typeface="ＭＳ Ｐゴシック" pitchFamily="-110" charset="-128"/>
                <a:cs typeface="ＭＳ Ｐゴシック" pitchFamily="-110" charset="-128"/>
              </a:rPr>
              <a:t>, </a:t>
            </a:r>
            <a:r>
              <a:rPr lang="en-US" b="0" dirty="0">
                <a:latin typeface="Arial" pitchFamily="-110" charset="0"/>
                <a:ea typeface="ＭＳ Ｐゴシック" pitchFamily="-110" charset="-128"/>
                <a:cs typeface="ＭＳ Ｐゴシック" pitchFamily="-110" charset="-128"/>
              </a:rPr>
              <a:t>private key </a:t>
            </a:r>
            <a:r>
              <a:rPr lang="en-US" b="0" i="1" dirty="0" err="1">
                <a:latin typeface="Arial" pitchFamily="-110" charset="0"/>
                <a:ea typeface="ＭＳ Ｐゴシック" pitchFamily="-110" charset="-128"/>
                <a:cs typeface="ＭＳ Ｐゴシック" pitchFamily="-110" charset="-128"/>
              </a:rPr>
              <a:t>PR</a:t>
            </a:r>
            <a:r>
              <a:rPr lang="en-US" b="0" i="1" baseline="-25000" dirty="0" err="1">
                <a:latin typeface="Arial" pitchFamily="-110" charset="0"/>
                <a:ea typeface="ＭＳ Ｐゴシック" pitchFamily="-110" charset="-128"/>
                <a:cs typeface="ＭＳ Ｐゴシック" pitchFamily="-110" charset="-128"/>
              </a:rPr>
              <a:t>b</a:t>
            </a:r>
            <a:r>
              <a:rPr lang="en-US" b="0" i="1" dirty="0">
                <a:latin typeface="Arial" pitchFamily="-110" charset="0"/>
                <a:ea typeface="ＭＳ Ｐゴシック" pitchFamily="-110" charset="-128"/>
                <a:cs typeface="ＭＳ Ｐゴシック" pitchFamily="-110" charset="-128"/>
              </a:rPr>
              <a:t>).</a:t>
            </a:r>
          </a:p>
          <a:p>
            <a:r>
              <a:rPr lang="en-US" b="1" dirty="0">
                <a:latin typeface="Arial" pitchFamily="-110" charset="0"/>
                <a:ea typeface="ＭＳ Ｐゴシック" pitchFamily="-110" charset="-128"/>
                <a:cs typeface="ＭＳ Ｐゴシック" pitchFamily="-110" charset="-128"/>
              </a:rPr>
              <a:t>2. It is computationally easy for a sender A, knowing the public key and the message to be encrypted, </a:t>
            </a:r>
            <a:r>
              <a:rPr lang="en-US" b="1" i="1" dirty="0">
                <a:latin typeface="Arial" pitchFamily="-110" charset="0"/>
                <a:ea typeface="ＭＳ Ｐゴシック" pitchFamily="-110" charset="-128"/>
                <a:cs typeface="ＭＳ Ｐゴシック" pitchFamily="-110" charset="-128"/>
              </a:rPr>
              <a:t>M</a:t>
            </a:r>
            <a:r>
              <a:rPr lang="en-US" i="1" dirty="0">
                <a:latin typeface="Arial" pitchFamily="-110" charset="0"/>
                <a:ea typeface="ＭＳ Ｐゴシック" pitchFamily="-110" charset="-128"/>
                <a:cs typeface="ＭＳ Ｐゴシック" pitchFamily="-110" charset="-128"/>
              </a:rPr>
              <a:t>, to generate the corresponding </a:t>
            </a:r>
            <a:r>
              <a:rPr lang="en-US" i="1" dirty="0" err="1">
                <a:latin typeface="Arial" pitchFamily="-110" charset="0"/>
                <a:ea typeface="ＭＳ Ｐゴシック" pitchFamily="-110" charset="-128"/>
                <a:cs typeface="ＭＳ Ｐゴシック" pitchFamily="-110" charset="-128"/>
              </a:rPr>
              <a:t>ciphertext</a:t>
            </a:r>
            <a:r>
              <a:rPr lang="en-US" i="1"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C = E(</a:t>
            </a:r>
            <a:r>
              <a:rPr lang="en-US" b="1" dirty="0" err="1">
                <a:latin typeface="Arial" pitchFamily="-110" charset="0"/>
                <a:ea typeface="ＭＳ Ｐゴシック" pitchFamily="-110" charset="-128"/>
                <a:cs typeface="ＭＳ Ｐゴシック" pitchFamily="-110" charset="-128"/>
              </a:rPr>
              <a:t>PU</a:t>
            </a:r>
            <a:r>
              <a:rPr lang="en-US" b="1" baseline="-25000" dirty="0" err="1">
                <a:latin typeface="Arial" pitchFamily="-110" charset="0"/>
                <a:ea typeface="ＭＳ Ｐゴシック" pitchFamily="-110" charset="-128"/>
                <a:cs typeface="ＭＳ Ｐゴシック" pitchFamily="-110" charset="-128"/>
              </a:rPr>
              <a:t>b</a:t>
            </a:r>
            <a:r>
              <a:rPr lang="en-US" b="1" dirty="0">
                <a:latin typeface="Arial" pitchFamily="-110" charset="0"/>
                <a:ea typeface="ＭＳ Ｐゴシック" pitchFamily="-110" charset="-128"/>
                <a:cs typeface="ＭＳ Ｐゴシック" pitchFamily="-110" charset="-128"/>
              </a:rPr>
              <a:t>, M)</a:t>
            </a:r>
          </a:p>
          <a:p>
            <a:r>
              <a:rPr lang="en-US" b="1" dirty="0">
                <a:latin typeface="Arial" pitchFamily="-110" charset="0"/>
                <a:ea typeface="ＭＳ Ｐゴシック" pitchFamily="-110" charset="-128"/>
                <a:cs typeface="ＭＳ Ｐゴシック" pitchFamily="-110" charset="-128"/>
              </a:rPr>
              <a:t>3. It is computationally easy for the receiver B to decrypt the resulting ciphertext </a:t>
            </a:r>
            <a:r>
              <a:rPr lang="en-US" dirty="0">
                <a:latin typeface="Arial" pitchFamily="-110" charset="0"/>
                <a:ea typeface="ＭＳ Ｐゴシック" pitchFamily="-110" charset="-128"/>
                <a:cs typeface="ＭＳ Ｐゴシック" pitchFamily="-110" charset="-128"/>
              </a:rPr>
              <a:t>using the private key to recover the original message: </a:t>
            </a:r>
            <a:r>
              <a:rPr lang="en-US" b="1" i="1" dirty="0">
                <a:latin typeface="Arial" pitchFamily="-110" charset="0"/>
                <a:ea typeface="ＭＳ Ｐゴシック" pitchFamily="-110" charset="-128"/>
                <a:cs typeface="ＭＳ Ｐゴシック" pitchFamily="-110" charset="-128"/>
              </a:rPr>
              <a:t>M = D(</a:t>
            </a:r>
            <a:r>
              <a:rPr lang="en-US" b="1" i="1" dirty="0" err="1">
                <a:latin typeface="Arial" pitchFamily="-110" charset="0"/>
                <a:ea typeface="ＭＳ Ｐゴシック" pitchFamily="-110" charset="-128"/>
                <a:cs typeface="ＭＳ Ｐゴシック" pitchFamily="-110" charset="-128"/>
              </a:rPr>
              <a:t>PR</a:t>
            </a:r>
            <a:r>
              <a:rPr lang="en-US" b="1" i="1" baseline="-25000" dirty="0" err="1">
                <a:latin typeface="Arial" pitchFamily="-110" charset="0"/>
                <a:ea typeface="ＭＳ Ｐゴシック" pitchFamily="-110" charset="-128"/>
                <a:cs typeface="ＭＳ Ｐゴシック" pitchFamily="-110" charset="-128"/>
              </a:rPr>
              <a:t>b</a:t>
            </a:r>
            <a:r>
              <a:rPr lang="en-US" b="1" i="1" dirty="0" err="1">
                <a:latin typeface="Arial" pitchFamily="-110" charset="0"/>
                <a:ea typeface="ＭＳ Ｐゴシック" pitchFamily="-110" charset="-128"/>
                <a:cs typeface="ＭＳ Ｐゴシック" pitchFamily="-110" charset="-128"/>
              </a:rPr>
              <a:t>,C</a:t>
            </a:r>
            <a:r>
              <a:rPr lang="en-US" b="1" i="1" dirty="0">
                <a:latin typeface="Arial" pitchFamily="-110" charset="0"/>
                <a:ea typeface="ＭＳ Ｐゴシック" pitchFamily="-110" charset="-128"/>
                <a:cs typeface="ＭＳ Ｐゴシック" pitchFamily="-110" charset="-128"/>
              </a:rPr>
              <a:t>) = D[</a:t>
            </a:r>
            <a:r>
              <a:rPr lang="en-US" b="1" i="1" dirty="0" err="1">
                <a:latin typeface="Arial" pitchFamily="-110" charset="0"/>
                <a:ea typeface="ＭＳ Ｐゴシック" pitchFamily="-110" charset="-128"/>
                <a:cs typeface="ＭＳ Ｐゴシック" pitchFamily="-110" charset="-128"/>
              </a:rPr>
              <a:t>PR</a:t>
            </a:r>
            <a:r>
              <a:rPr lang="en-US" b="1" i="1" baseline="-25000" dirty="0" err="1">
                <a:latin typeface="Arial" pitchFamily="-110" charset="0"/>
                <a:ea typeface="ＭＳ Ｐゴシック" pitchFamily="-110" charset="-128"/>
                <a:cs typeface="ＭＳ Ｐゴシック" pitchFamily="-110" charset="-128"/>
              </a:rPr>
              <a:t>b</a:t>
            </a:r>
            <a:r>
              <a:rPr lang="en-US" b="1" i="1" dirty="0">
                <a:latin typeface="Arial" pitchFamily="-110" charset="0"/>
                <a:ea typeface="ＭＳ Ｐゴシック" pitchFamily="-110" charset="-128"/>
                <a:cs typeface="ＭＳ Ｐゴシック" pitchFamily="-110" charset="-128"/>
              </a:rPr>
              <a:t>, E(</a:t>
            </a:r>
            <a:r>
              <a:rPr lang="en-US" b="1" i="1" dirty="0" err="1">
                <a:latin typeface="Arial" pitchFamily="-110" charset="0"/>
                <a:ea typeface="ＭＳ Ｐゴシック" pitchFamily="-110" charset="-128"/>
                <a:cs typeface="ＭＳ Ｐゴシック" pitchFamily="-110" charset="-128"/>
              </a:rPr>
              <a:t>PU</a:t>
            </a:r>
            <a:r>
              <a:rPr lang="en-US" b="1" i="1" baseline="-25000" dirty="0" err="1">
                <a:latin typeface="Arial" pitchFamily="-110" charset="0"/>
                <a:ea typeface="ＭＳ Ｐゴシック" pitchFamily="-110" charset="-128"/>
                <a:cs typeface="ＭＳ Ｐゴシック" pitchFamily="-110" charset="-128"/>
              </a:rPr>
              <a:t>b</a:t>
            </a:r>
            <a:r>
              <a:rPr lang="en-US" b="1" i="1" dirty="0">
                <a:latin typeface="Arial" pitchFamily="-110" charset="0"/>
                <a:ea typeface="ＭＳ Ｐゴシック" pitchFamily="-110" charset="-128"/>
                <a:cs typeface="ＭＳ Ｐゴシック" pitchFamily="-110" charset="-128"/>
              </a:rPr>
              <a:t>, M)]</a:t>
            </a:r>
          </a:p>
          <a:p>
            <a:r>
              <a:rPr lang="en-US" b="1" dirty="0">
                <a:latin typeface="Arial" pitchFamily="-110" charset="0"/>
                <a:ea typeface="ＭＳ Ｐゴシック" pitchFamily="-110" charset="-128"/>
                <a:cs typeface="ＭＳ Ｐゴシック" pitchFamily="-110" charset="-128"/>
              </a:rPr>
              <a:t>4. It is computationally infeasible for an opponent, knowing the public key, </a:t>
            </a:r>
            <a:r>
              <a:rPr lang="en-US" b="1" i="1" dirty="0" err="1">
                <a:latin typeface="Arial" pitchFamily="-110" charset="0"/>
                <a:ea typeface="ＭＳ Ｐゴシック" pitchFamily="-110" charset="-128"/>
                <a:cs typeface="ＭＳ Ｐゴシック" pitchFamily="-110" charset="-128"/>
              </a:rPr>
              <a:t>PU</a:t>
            </a:r>
            <a:r>
              <a:rPr lang="en-US" b="1" i="1" baseline="-25000" dirty="0" err="1">
                <a:latin typeface="Arial" pitchFamily="-110" charset="0"/>
                <a:ea typeface="ＭＳ Ｐゴシック" pitchFamily="-110" charset="-128"/>
                <a:cs typeface="ＭＳ Ｐゴシック" pitchFamily="-110" charset="-128"/>
              </a:rPr>
              <a:t>b</a:t>
            </a:r>
            <a:r>
              <a:rPr lang="en-US" b="1" i="1"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to determine the private key, </a:t>
            </a:r>
            <a:r>
              <a:rPr lang="en-US" b="1" i="1" dirty="0" err="1">
                <a:latin typeface="Arial" pitchFamily="-110" charset="0"/>
                <a:ea typeface="ＭＳ Ｐゴシック" pitchFamily="-110" charset="-128"/>
                <a:cs typeface="ＭＳ Ｐゴシック" pitchFamily="-110" charset="-128"/>
              </a:rPr>
              <a:t>PR</a:t>
            </a:r>
            <a:r>
              <a:rPr lang="en-US" b="1" i="1" baseline="-25000" dirty="0" err="1">
                <a:latin typeface="Arial" pitchFamily="-110" charset="0"/>
                <a:ea typeface="ＭＳ Ｐゴシック" pitchFamily="-110" charset="-128"/>
                <a:cs typeface="ＭＳ Ｐゴシック" pitchFamily="-110" charset="-128"/>
              </a:rPr>
              <a:t>b</a:t>
            </a:r>
            <a:r>
              <a:rPr lang="en-US" b="1" i="1" baseline="-25000" dirty="0">
                <a:latin typeface="Arial" pitchFamily="-110" charset="0"/>
                <a:ea typeface="ＭＳ Ｐゴシック" pitchFamily="-110" charset="-128"/>
                <a:cs typeface="ＭＳ Ｐゴシック" pitchFamily="-110" charset="-128"/>
              </a:rPr>
              <a:t> </a:t>
            </a:r>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5. It is computationally infeasible for an opponent, knowing the public key, </a:t>
            </a:r>
            <a:r>
              <a:rPr lang="en-US" b="1" i="1" dirty="0" err="1">
                <a:latin typeface="Arial" pitchFamily="-110" charset="0"/>
                <a:ea typeface="ＭＳ Ｐゴシック" pitchFamily="-110" charset="-128"/>
                <a:cs typeface="ＭＳ Ｐゴシック" pitchFamily="-110" charset="-128"/>
              </a:rPr>
              <a:t>PU</a:t>
            </a:r>
            <a:r>
              <a:rPr lang="en-US" b="1" i="1" baseline="-25000" dirty="0" err="1">
                <a:latin typeface="Arial" pitchFamily="-110" charset="0"/>
                <a:ea typeface="ＭＳ Ｐゴシック" pitchFamily="-110" charset="-128"/>
                <a:cs typeface="ＭＳ Ｐゴシック" pitchFamily="-110" charset="-128"/>
              </a:rPr>
              <a:t>b</a:t>
            </a:r>
            <a:r>
              <a:rPr lang="en-US" b="1" i="1"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and a </a:t>
            </a:r>
            <a:r>
              <a:rPr lang="en-US" b="1" dirty="0" err="1">
                <a:latin typeface="Arial" pitchFamily="-110" charset="0"/>
                <a:ea typeface="ＭＳ Ｐゴシック" pitchFamily="-110" charset="-128"/>
                <a:cs typeface="ＭＳ Ｐゴシック" pitchFamily="-110" charset="-128"/>
              </a:rPr>
              <a:t>ciphertext</a:t>
            </a:r>
            <a:r>
              <a:rPr lang="en-US" b="1" dirty="0">
                <a:latin typeface="Arial" pitchFamily="-110" charset="0"/>
                <a:ea typeface="ＭＳ Ｐゴシック" pitchFamily="-110" charset="-128"/>
                <a:cs typeface="ＭＳ Ｐゴシック" pitchFamily="-110" charset="-128"/>
              </a:rPr>
              <a:t>, </a:t>
            </a:r>
            <a:r>
              <a:rPr lang="en-US" b="1" i="1" dirty="0">
                <a:latin typeface="Arial" pitchFamily="-110" charset="0"/>
                <a:ea typeface="ＭＳ Ｐゴシック" pitchFamily="-110" charset="-128"/>
                <a:cs typeface="ＭＳ Ｐゴシック" pitchFamily="-110" charset="-128"/>
              </a:rPr>
              <a:t>C, to recover the original message, 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can add a sixth requirement that, although useful, is not necessary for all public-key applications:</a:t>
            </a:r>
          </a:p>
          <a:p>
            <a:endParaRPr lang="en-US"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6. Either of the two related keys can be used for encryption, with the other used for decryption: </a:t>
            </a:r>
            <a:r>
              <a:rPr lang="en-US" b="1" i="1" dirty="0">
                <a:latin typeface="Arial" pitchFamily="-110" charset="0"/>
                <a:ea typeface="ＭＳ Ｐゴシック" pitchFamily="-110" charset="-128"/>
                <a:cs typeface="ＭＳ Ｐゴシック" pitchFamily="-110" charset="-128"/>
              </a:rPr>
              <a:t>M = D[</a:t>
            </a:r>
            <a:r>
              <a:rPr lang="en-US" b="1" i="1" dirty="0" err="1">
                <a:latin typeface="Arial" pitchFamily="-110" charset="0"/>
                <a:ea typeface="ＭＳ Ｐゴシック" pitchFamily="-110" charset="-128"/>
                <a:cs typeface="ＭＳ Ｐゴシック" pitchFamily="-110" charset="-128"/>
              </a:rPr>
              <a:t>PU</a:t>
            </a:r>
            <a:r>
              <a:rPr lang="en-US" b="1" i="1" baseline="-25000" dirty="0" err="1">
                <a:latin typeface="Arial" pitchFamily="-110" charset="0"/>
                <a:ea typeface="ＭＳ Ｐゴシック" pitchFamily="-110" charset="-128"/>
                <a:cs typeface="ＭＳ Ｐゴシック" pitchFamily="-110" charset="-128"/>
              </a:rPr>
              <a:t>b</a:t>
            </a:r>
            <a:r>
              <a:rPr lang="en-US" b="1" i="1" dirty="0">
                <a:latin typeface="Arial" pitchFamily="-110" charset="0"/>
                <a:ea typeface="ＭＳ Ｐゴシック" pitchFamily="-110" charset="-128"/>
                <a:cs typeface="ＭＳ Ｐゴシック" pitchFamily="-110" charset="-128"/>
              </a:rPr>
              <a:t>, E(</a:t>
            </a:r>
            <a:r>
              <a:rPr lang="en-US" b="1" i="1" dirty="0" err="1">
                <a:latin typeface="Arial" pitchFamily="-110" charset="0"/>
                <a:ea typeface="ＭＳ Ｐゴシック" pitchFamily="-110" charset="-128"/>
                <a:cs typeface="ＭＳ Ｐゴシック" pitchFamily="-110" charset="-128"/>
              </a:rPr>
              <a:t>PR</a:t>
            </a:r>
            <a:r>
              <a:rPr lang="en-US" b="1" i="1" baseline="-25000" dirty="0" err="1">
                <a:latin typeface="Arial" pitchFamily="-110" charset="0"/>
                <a:ea typeface="ＭＳ Ｐゴシック" pitchFamily="-110" charset="-128"/>
                <a:cs typeface="ＭＳ Ｐゴシック" pitchFamily="-110" charset="-128"/>
              </a:rPr>
              <a:t>b</a:t>
            </a:r>
            <a:r>
              <a:rPr lang="en-US" b="1" i="1" dirty="0">
                <a:latin typeface="Arial" pitchFamily="-110" charset="0"/>
                <a:ea typeface="ＭＳ Ｐゴシック" pitchFamily="-110" charset="-128"/>
                <a:cs typeface="ＭＳ Ｐゴシック" pitchFamily="-110" charset="-128"/>
              </a:rPr>
              <a:t>, M)] = D[</a:t>
            </a:r>
            <a:r>
              <a:rPr lang="en-US" b="1" i="1" dirty="0" err="1">
                <a:latin typeface="Arial" pitchFamily="-110" charset="0"/>
                <a:ea typeface="ＭＳ Ｐゴシック" pitchFamily="-110" charset="-128"/>
                <a:cs typeface="ＭＳ Ｐゴシック" pitchFamily="-110" charset="-128"/>
              </a:rPr>
              <a:t>PR</a:t>
            </a:r>
            <a:r>
              <a:rPr lang="en-US" b="1" i="1" baseline="-25000" dirty="0" err="1">
                <a:latin typeface="Arial" pitchFamily="-110" charset="0"/>
                <a:ea typeface="ＭＳ Ｐゴシック" pitchFamily="-110" charset="-128"/>
                <a:cs typeface="ＭＳ Ｐゴシック" pitchFamily="-110" charset="-128"/>
              </a:rPr>
              <a:t>b</a:t>
            </a:r>
            <a:r>
              <a:rPr lang="en-US" b="1" i="1" dirty="0">
                <a:latin typeface="Arial" pitchFamily="-110" charset="0"/>
                <a:ea typeface="ＭＳ Ｐゴシック" pitchFamily="-110" charset="-128"/>
                <a:cs typeface="ＭＳ Ｐゴシック" pitchFamily="-110" charset="-128"/>
              </a:rPr>
              <a:t>, E(</a:t>
            </a:r>
            <a:r>
              <a:rPr lang="en-US" b="1" i="1" dirty="0" err="1">
                <a:latin typeface="Arial" pitchFamily="-110" charset="0"/>
                <a:ea typeface="ＭＳ Ｐゴシック" pitchFamily="-110" charset="-128"/>
                <a:cs typeface="ＭＳ Ｐゴシック" pitchFamily="-110" charset="-128"/>
              </a:rPr>
              <a:t>PU</a:t>
            </a:r>
            <a:r>
              <a:rPr lang="en-US" b="1" i="1" baseline="-25000" dirty="0" err="1">
                <a:latin typeface="Arial" pitchFamily="-110" charset="0"/>
                <a:ea typeface="ＭＳ Ｐゴシック" pitchFamily="-110" charset="-128"/>
                <a:cs typeface="ＭＳ Ｐゴシック" pitchFamily="-110" charset="-128"/>
              </a:rPr>
              <a:t>b</a:t>
            </a:r>
            <a:r>
              <a:rPr lang="en-US" b="1" i="1" dirty="0">
                <a:latin typeface="Arial" pitchFamily="-110" charset="0"/>
                <a:ea typeface="ＭＳ Ｐゴシック" pitchFamily="-110" charset="-128"/>
                <a:cs typeface="ＭＳ Ｐゴシック" pitchFamily="-110" charset="-128"/>
              </a:rPr>
              <a:t>, M)]</a:t>
            </a:r>
          </a:p>
        </p:txBody>
      </p:sp>
    </p:spTree>
    <p:extLst>
      <p:ext uri="{BB962C8B-B14F-4D97-AF65-F5344CB8AC3E}">
        <p14:creationId xmlns:p14="http://schemas.microsoft.com/office/powerpoint/2010/main" val="3775299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EDA176F-E2B2-EC45-8A34-11E64519DC91}" type="slidenum">
              <a:rPr lang="en-AU">
                <a:latin typeface="Arial" pitchFamily="-110" charset="0"/>
              </a:rPr>
              <a:pPr/>
              <a:t>24</a:t>
            </a:fld>
            <a:endParaRPr lang="en-AU">
              <a:latin typeface="Arial" pitchFamily="-110" charset="0"/>
            </a:endParaRPr>
          </a:p>
        </p:txBody>
      </p:sp>
      <p:sp>
        <p:nvSpPr>
          <p:cNvPr id="67587" name="Rectangle 2"/>
          <p:cNvSpPr>
            <a:spLocks noGrp="1" noRot="1" noChangeAspect="1" noChangeArrowheads="1" noTextEdit="1"/>
          </p:cNvSpPr>
          <p:nvPr>
            <p:ph type="sldImg"/>
          </p:nvPr>
        </p:nvSpPr>
        <p:spPr>
          <a:xfrm>
            <a:off x="127000" y="354013"/>
            <a:ext cx="6615113" cy="3722687"/>
          </a:xfrm>
          <a:ln/>
        </p:spPr>
      </p:sp>
      <p:sp>
        <p:nvSpPr>
          <p:cNvPr id="67588" name="Rectangle 3"/>
          <p:cNvSpPr>
            <a:spLocks noGrp="1" noChangeArrowheads="1"/>
          </p:cNvSpPr>
          <p:nvPr>
            <p:ph type="body" idx="1"/>
          </p:nvPr>
        </p:nvSpPr>
        <p:spPr>
          <a:xfrm>
            <a:off x="227201" y="4195737"/>
            <a:ext cx="6343274" cy="5238924"/>
          </a:xfrm>
          <a:noFill/>
          <a:ln/>
        </p:spPr>
        <p:txBody>
          <a:bodyPr/>
          <a:lstStyle/>
          <a:p>
            <a:r>
              <a:rPr lang="en-US" b="1" i="1" dirty="0">
                <a:latin typeface="Arial" pitchFamily="-110" charset="0"/>
                <a:ea typeface="ＭＳ Ｐゴシック" pitchFamily="-110" charset="-128"/>
                <a:cs typeface="ＭＳ Ｐゴシック" pitchFamily="-110" charset="-128"/>
              </a:rPr>
              <a:t>RSA </a:t>
            </a:r>
          </a:p>
          <a:p>
            <a:r>
              <a:rPr lang="en-US" b="1" i="1" dirty="0">
                <a:latin typeface="Arial" pitchFamily="-110" charset="0"/>
                <a:ea typeface="ＭＳ Ｐゴシック" pitchFamily="-110" charset="-128"/>
                <a:cs typeface="ＭＳ Ｐゴシック" pitchFamily="-110" charset="-128"/>
              </a:rPr>
              <a:t>One of the first public-key schemes was developed in 1977 by Ron </a:t>
            </a:r>
            <a:r>
              <a:rPr lang="en-US" b="1" i="1" dirty="0" err="1">
                <a:latin typeface="Arial" pitchFamily="-110" charset="0"/>
                <a:ea typeface="ＭＳ Ｐゴシック" pitchFamily="-110" charset="-128"/>
                <a:cs typeface="ＭＳ Ｐゴシック" pitchFamily="-110" charset="-128"/>
              </a:rPr>
              <a:t>Rivest</a:t>
            </a:r>
            <a:r>
              <a:rPr lang="en-US" b="1" i="1" dirty="0">
                <a:latin typeface="Arial" pitchFamily="-110" charset="0"/>
                <a:ea typeface="ＭＳ Ｐゴシック" pitchFamily="-110" charset="-128"/>
                <a:cs typeface="ＭＳ Ｐゴシック" pitchFamily="-110" charset="-128"/>
              </a:rPr>
              <a:t>, Adi </a:t>
            </a:r>
            <a:r>
              <a:rPr lang="en-US" b="1" dirty="0">
                <a:latin typeface="Arial" pitchFamily="-110" charset="0"/>
                <a:ea typeface="ＭＳ Ｐゴシック" pitchFamily="-110" charset="-128"/>
                <a:cs typeface="ＭＳ Ｐゴシック" pitchFamily="-110" charset="-128"/>
              </a:rPr>
              <a:t>Shamir, and Len </a:t>
            </a:r>
            <a:r>
              <a:rPr lang="en-US" b="1" dirty="0" err="1">
                <a:latin typeface="Arial" pitchFamily="-110" charset="0"/>
                <a:ea typeface="ＭＳ Ｐゴシック" pitchFamily="-110" charset="-128"/>
                <a:cs typeface="ＭＳ Ｐゴシック" pitchFamily="-110" charset="-128"/>
              </a:rPr>
              <a:t>Adleman</a:t>
            </a:r>
            <a:r>
              <a:rPr lang="en-US" b="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at MIT and first published in 1978 [RIVE78]. The RSA scheme has since reigned supreme as the most widely accepted and implemented approach to public-key encryption. RSA is a block cipher in which the plaintext and </a:t>
            </a:r>
            <a:r>
              <a:rPr lang="en-US" dirty="0" err="1">
                <a:latin typeface="Arial" pitchFamily="-110" charset="0"/>
                <a:ea typeface="ＭＳ Ｐゴシック" pitchFamily="-110" charset="-128"/>
                <a:cs typeface="ＭＳ Ｐゴシック" pitchFamily="-110" charset="-128"/>
              </a:rPr>
              <a:t>ciphertext</a:t>
            </a:r>
            <a:r>
              <a:rPr lang="en-US" dirty="0">
                <a:latin typeface="Arial" pitchFamily="-110" charset="0"/>
                <a:ea typeface="ＭＳ Ｐゴシック" pitchFamily="-110" charset="-128"/>
                <a:cs typeface="ＭＳ Ｐゴシック" pitchFamily="-110" charset="-128"/>
              </a:rPr>
              <a:t> are integers between 0 and </a:t>
            </a:r>
            <a:r>
              <a:rPr lang="en-US" i="1" dirty="0">
                <a:latin typeface="Arial" pitchFamily="-110" charset="0"/>
                <a:ea typeface="ＭＳ Ｐゴシック" pitchFamily="-110" charset="-128"/>
                <a:cs typeface="ＭＳ Ｐゴシック" pitchFamily="-110" charset="-128"/>
              </a:rPr>
              <a:t>n – 1 for some n.</a:t>
            </a:r>
          </a:p>
          <a:p>
            <a:r>
              <a:rPr lang="en-US" dirty="0">
                <a:latin typeface="Arial" pitchFamily="-110" charset="0"/>
                <a:ea typeface="ＭＳ Ｐゴシック" pitchFamily="-110" charset="-128"/>
                <a:cs typeface="ＭＳ Ｐゴシック" pitchFamily="-110" charset="-128"/>
              </a:rPr>
              <a:t>In 1977, the three inventors of RSA dared </a:t>
            </a:r>
            <a:r>
              <a:rPr lang="en-US" i="1" dirty="0">
                <a:latin typeface="Arial" pitchFamily="-110" charset="0"/>
                <a:ea typeface="ＭＳ Ｐゴシック" pitchFamily="-110" charset="-128"/>
                <a:cs typeface="ＭＳ Ｐゴシック" pitchFamily="-110" charset="-128"/>
              </a:rPr>
              <a:t>Scientific American readers to decode </a:t>
            </a:r>
            <a:r>
              <a:rPr lang="en-US" dirty="0">
                <a:latin typeface="Arial" pitchFamily="-110" charset="0"/>
                <a:ea typeface="ＭＳ Ｐゴシック" pitchFamily="-110" charset="-128"/>
                <a:cs typeface="ＭＳ Ｐゴシック" pitchFamily="-110" charset="-128"/>
              </a:rPr>
              <a:t>a cipher they printed in Martin Gardner’s “Mathematical Games” column. They offered a $100 reward for the return of a plaintext sentence, an event they predicted might not occur for some 40 quadrillion years. In April of 1994, a group working over the Internet and using over 1600 computers claimed the prize after only eight months of work [LEUT94]. This challenge used a public-key size (length of </a:t>
            </a:r>
            <a:r>
              <a:rPr lang="en-US" i="1" dirty="0">
                <a:latin typeface="Arial" pitchFamily="-110" charset="0"/>
                <a:ea typeface="ＭＳ Ｐゴシック" pitchFamily="-110" charset="-128"/>
                <a:cs typeface="ＭＳ Ｐゴシック" pitchFamily="-110" charset="-128"/>
              </a:rPr>
              <a:t>n) of 129 decimal </a:t>
            </a:r>
            <a:r>
              <a:rPr lang="en-US" dirty="0">
                <a:latin typeface="Arial" pitchFamily="-110" charset="0"/>
                <a:ea typeface="ＭＳ Ｐゴシック" pitchFamily="-110" charset="-128"/>
                <a:cs typeface="ＭＳ Ｐゴシック" pitchFamily="-110" charset="-128"/>
              </a:rPr>
              <a:t>digits, or around 428 bits. This result does not invalidate the use of RSA; it simply means that larger key sizes must be used. Currently, a 1024-bit key size (about 300 decimal digits) is considered strong enough for virtually all applications.</a:t>
            </a:r>
          </a:p>
          <a:p>
            <a:endParaRPr lang="en-US" b="1" i="1" dirty="0">
              <a:latin typeface="Arial" pitchFamily="-110" charset="0"/>
              <a:ea typeface="ＭＳ Ｐゴシック" pitchFamily="-110" charset="-128"/>
              <a:cs typeface="ＭＳ Ｐゴシック" pitchFamily="-110" charset="-128"/>
            </a:endParaRPr>
          </a:p>
          <a:p>
            <a:r>
              <a:rPr lang="en-US" b="1" i="1" dirty="0">
                <a:latin typeface="Arial" pitchFamily="-110" charset="0"/>
                <a:ea typeface="ＭＳ Ｐゴシック" pitchFamily="-110" charset="-128"/>
                <a:cs typeface="ＭＳ Ｐゴシック" pitchFamily="-110" charset="-128"/>
              </a:rPr>
              <a:t>DIFFIE-HELLMAN KEY AGREEMENT </a:t>
            </a:r>
          </a:p>
          <a:p>
            <a:r>
              <a:rPr lang="en-US" b="0" i="0" dirty="0">
                <a:latin typeface="Arial" pitchFamily="-110" charset="0"/>
                <a:ea typeface="ＭＳ Ｐゴシック" pitchFamily="-110" charset="-128"/>
                <a:cs typeface="ＭＳ Ｐゴシック" pitchFamily="-110" charset="-128"/>
              </a:rPr>
              <a:t>The first published public-key algorithm </a:t>
            </a:r>
            <a:r>
              <a:rPr lang="en-US" i="0" dirty="0">
                <a:latin typeface="Arial" pitchFamily="-110" charset="0"/>
                <a:ea typeface="ＭＳ Ｐゴシック" pitchFamily="-110" charset="-128"/>
                <a:cs typeface="ＭＳ Ｐゴシック" pitchFamily="-110" charset="-128"/>
              </a:rPr>
              <a:t>appeared </a:t>
            </a:r>
            <a:r>
              <a:rPr lang="en-US" dirty="0">
                <a:latin typeface="Arial" pitchFamily="-110" charset="0"/>
                <a:ea typeface="ＭＳ Ｐゴシック" pitchFamily="-110" charset="-128"/>
                <a:cs typeface="ＭＳ Ｐゴシック" pitchFamily="-110" charset="-128"/>
              </a:rPr>
              <a:t>in the seminal paper by Diffie and Hellman that defined public-key cryptography [DIFF76] and is generally referred to as Diffie-Hellman (DH) key exchange, or key agreement. A number of commercial products employ this key exchange technique. The purpose of the algorithm is to enable two users to securely reach agreement about a shared secret that can be used as a secret key for subsequent symmetric encryption of messages. The algorithm itself is limited to the exchange of the keys.</a:t>
            </a:r>
          </a:p>
          <a:p>
            <a:endParaRPr lang="en-US" dirty="0">
              <a:latin typeface="Arial" pitchFamily="-110" charset="0"/>
              <a:ea typeface="ＭＳ Ｐゴシック" pitchFamily="-110" charset="-128"/>
              <a:cs typeface="ＭＳ Ｐゴシック" pitchFamily="-110" charset="-128"/>
            </a:endParaRPr>
          </a:p>
          <a:p>
            <a:r>
              <a:rPr lang="en-US" b="1" i="1" dirty="0">
                <a:latin typeface="Arial" pitchFamily="-110" charset="0"/>
                <a:ea typeface="ＭＳ Ｐゴシック" pitchFamily="-110" charset="-128"/>
                <a:cs typeface="ＭＳ Ｐゴシック" pitchFamily="-110" charset="-128"/>
              </a:rPr>
              <a:t>DIGITAL SIGNATURE STANDARD </a:t>
            </a:r>
          </a:p>
          <a:p>
            <a:r>
              <a:rPr lang="en-US" b="0" i="0" dirty="0">
                <a:latin typeface="Arial" pitchFamily="-110" charset="0"/>
                <a:ea typeface="ＭＳ Ｐゴシック" pitchFamily="-110" charset="-128"/>
                <a:cs typeface="ＭＳ Ｐゴシック" pitchFamily="-110" charset="-128"/>
              </a:rPr>
              <a:t>The National Institute of Standards and Technology </a:t>
            </a:r>
            <a:r>
              <a:rPr lang="en-US" dirty="0">
                <a:latin typeface="Arial" pitchFamily="-110" charset="0"/>
                <a:ea typeface="ＭＳ Ｐゴシック" pitchFamily="-110" charset="-128"/>
                <a:cs typeface="ＭＳ Ｐゴシック" pitchFamily="-110" charset="-128"/>
              </a:rPr>
              <a:t>(NIST) has published Federal Information Processing Standard FIPS PUB 186, known as the Digital Signature Standard (DSS). The DSS makes use of SHA-1 and presents a new digital signature technique, the Digital Signature Algorithm (DSA). The DSS was originally proposed in 1991 and revised in 1993 in response to public feedback concerning the security of the scheme. There was a further minor revision in 1996. The DSS uses an algorithm that is designed to provide only the digital signature function. Unlike RSA, it cannot be used for encryption or key exchange.</a:t>
            </a:r>
          </a:p>
          <a:p>
            <a:endParaRPr lang="en-US" dirty="0">
              <a:latin typeface="Arial" pitchFamily="-110" charset="0"/>
              <a:ea typeface="ＭＳ Ｐゴシック" pitchFamily="-110" charset="-128"/>
              <a:cs typeface="ＭＳ Ｐゴシック" pitchFamily="-110" charset="-128"/>
            </a:endParaRPr>
          </a:p>
          <a:p>
            <a:r>
              <a:rPr lang="en-US" b="1" i="1" dirty="0">
                <a:latin typeface="Arial" pitchFamily="-110" charset="0"/>
                <a:ea typeface="ＭＳ Ｐゴシック" pitchFamily="-110" charset="-128"/>
                <a:cs typeface="ＭＳ Ｐゴシック" pitchFamily="-110" charset="-128"/>
              </a:rPr>
              <a:t>ELLIPTIC CURVE CRYPTOGRAPHY </a:t>
            </a:r>
          </a:p>
          <a:p>
            <a:r>
              <a:rPr lang="en-US" b="0" i="0" dirty="0">
                <a:latin typeface="Arial" pitchFamily="-110" charset="0"/>
                <a:ea typeface="ＭＳ Ｐゴシック" pitchFamily="-110" charset="-128"/>
                <a:cs typeface="ＭＳ Ｐゴシック" pitchFamily="-110" charset="-128"/>
              </a:rPr>
              <a:t>The vast majority of the products and standards </a:t>
            </a:r>
            <a:r>
              <a:rPr lang="en-US" dirty="0">
                <a:latin typeface="Arial" pitchFamily="-110" charset="0"/>
                <a:ea typeface="ＭＳ Ｐゴシック" pitchFamily="-110" charset="-128"/>
                <a:cs typeface="ＭＳ Ｐゴシック" pitchFamily="-110" charset="-128"/>
              </a:rPr>
              <a:t>that use public-key cryptography for encryption and digital signatures use RSA. The bit length for secure RSA use has increased over recent years, and this has put a heavier processing load on applications using RSA. This burden has ramifications, especially for electronic commerce sites that conduct large numbers of secure transactions. Recently, a competing system has begun to challenge RSA: elliptic curve cryptography (ECC). Already, ECC is showing up in standardization efforts, including the IEEE (Institute of Electrical and Electronics Engineers) P1363 Standard for Public-Key Cryptography. The principal attraction of ECC compared to RSA is that it appears to offer equal security for a far smaller bit size, thereby reducing processing overhead. On the other hand, although the theory of ECC has been around for some time, it is only recently that products have begun to appear and that there has been sustained cryptanalytic interest in probing for weaknesses. Thus, the confidence level in ECC is not yet as high as that in RSA.</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40796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xfrm>
            <a:off x="123825" y="571500"/>
            <a:ext cx="6613525" cy="3721100"/>
          </a:xfrm>
          <a:ln/>
        </p:spPr>
      </p:sp>
      <p:sp>
        <p:nvSpPr>
          <p:cNvPr id="3" name="Notes Placeholder 2"/>
          <p:cNvSpPr>
            <a:spLocks noGrp="1"/>
          </p:cNvSpPr>
          <p:nvPr>
            <p:ph type="body" idx="1"/>
          </p:nvPr>
        </p:nvSpPr>
        <p:spPr/>
        <p:txBody>
          <a:bodyPr>
            <a:normAutofit/>
          </a:bodyPr>
          <a:lstStyle/>
          <a:p>
            <a:pPr>
              <a:defRPr/>
            </a:pPr>
            <a:r>
              <a:rPr lang="en-US" dirty="0"/>
              <a:t>Public-key encryption can be used for authentication. </a:t>
            </a:r>
          </a:p>
          <a:p>
            <a:pPr>
              <a:defRPr/>
            </a:pPr>
            <a:r>
              <a:rPr lang="en-US" dirty="0"/>
              <a:t>Suppose that Bob wants to send a message to Alice. Although it is not important that the message be kept secret, he wants Alice to be certain that the message is indeed from him. For this purpose, Bob uses a secure hash function, such as SHA-512, to generate a hash value for the message and then encrypts the hash code with his private key, creating a </a:t>
            </a:r>
            <a:r>
              <a:rPr lang="en-US" b="1" dirty="0"/>
              <a:t>digital signature. </a:t>
            </a:r>
            <a:r>
              <a:rPr lang="en-US" b="0" dirty="0"/>
              <a:t>Bob sends the message with the signature attached. </a:t>
            </a:r>
            <a:r>
              <a:rPr lang="en-US" dirty="0"/>
              <a:t>When Alice receives the message plus signature, she (1) calculates a hash value for the message; (2) decrypts the signature using Bob’s public key; and (3) compares the calculated hash value to the decrypted hash value. If the two hash values match, Alice is assured that the message must have been signed by Bob. No one else has Bob’s private key and therefore no one else could have created a </a:t>
            </a:r>
            <a:r>
              <a:rPr lang="en-US" dirty="0" err="1"/>
              <a:t>ciphertext</a:t>
            </a:r>
            <a:r>
              <a:rPr lang="en-US" dirty="0"/>
              <a:t> that could be decrypted with Bob’s public key. In addition, it is impossible to alter the message without access to Bob’s private key, so the message is authenticated both in terms of source and in terms of data integrity.</a:t>
            </a:r>
          </a:p>
          <a:p>
            <a:pPr>
              <a:defRPr/>
            </a:pPr>
            <a:endParaRPr lang="en-US" dirty="0"/>
          </a:p>
          <a:p>
            <a:pPr>
              <a:defRPr/>
            </a:pPr>
            <a:r>
              <a:rPr lang="en-US" dirty="0"/>
              <a:t>It is important to emphasize that the digital signature does not provide confidentiality. That is, the message being sent is safe from alteration but not safe from eavesdropping. This is obvious in the case of a signature based on a portion of the message, because the rest of the message is transmitted in the clear. Even in the case of complete encryption, there is no protection of confidentiality because any observer can decrypt the message by using the sender’s public key. </a:t>
            </a:r>
          </a:p>
        </p:txBody>
      </p:sp>
      <p:sp>
        <p:nvSpPr>
          <p:cNvPr id="69636" name="Slide Number Placeholder 3"/>
          <p:cNvSpPr>
            <a:spLocks noGrp="1"/>
          </p:cNvSpPr>
          <p:nvPr>
            <p:ph type="sldNum" sz="quarter" idx="5"/>
          </p:nvPr>
        </p:nvSpPr>
        <p:spPr>
          <a:noFill/>
        </p:spPr>
        <p:txBody>
          <a:bodyPr/>
          <a:lstStyle/>
          <a:p>
            <a:fld id="{2E2FAD5B-B746-1A4C-928F-5E1552155B0A}" type="slidenum">
              <a:rPr lang="en-AU" smtClean="0">
                <a:latin typeface="Arial" pitchFamily="-110" charset="0"/>
              </a:rPr>
              <a:pPr/>
              <a:t>25</a:t>
            </a:fld>
            <a:endParaRPr lang="en-AU">
              <a:latin typeface="Arial" pitchFamily="-110" charset="0"/>
            </a:endParaRPr>
          </a:p>
        </p:txBody>
      </p:sp>
    </p:spTree>
    <p:extLst>
      <p:ext uri="{BB962C8B-B14F-4D97-AF65-F5344CB8AC3E}">
        <p14:creationId xmlns:p14="http://schemas.microsoft.com/office/powerpoint/2010/main" val="3910895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7273721-8CB1-B64E-BBBD-B209776E3A47}" type="slidenum">
              <a:rPr lang="en-AU">
                <a:latin typeface="Arial" pitchFamily="-110" charset="0"/>
              </a:rPr>
              <a:pPr/>
              <a:t>26</a:t>
            </a:fld>
            <a:endParaRPr lang="en-AU">
              <a:latin typeface="Arial" pitchFamily="-110" charset="0"/>
            </a:endParaRPr>
          </a:p>
        </p:txBody>
      </p:sp>
      <p:sp>
        <p:nvSpPr>
          <p:cNvPr id="71683" name="Rectangle 2"/>
          <p:cNvSpPr>
            <a:spLocks noGrp="1" noRot="1" noChangeAspect="1" noChangeArrowheads="1" noTextEdit="1"/>
          </p:cNvSpPr>
          <p:nvPr>
            <p:ph type="sldImg"/>
          </p:nvPr>
        </p:nvSpPr>
        <p:spPr>
          <a:xfrm>
            <a:off x="123825" y="571500"/>
            <a:ext cx="6613525" cy="3721100"/>
          </a:xfrm>
          <a:ln/>
        </p:spPr>
      </p:sp>
      <p:sp>
        <p:nvSpPr>
          <p:cNvPr id="7168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On the face of it, the point of public-key encryption is that the public key is public. Thus, if there is some broadly accepted public-key algorithm, such as RSA, any participant can send his or her public key to any other participant or broadcast the key to the community at large. Although this approach is convenient, it has a major weakness. Anyone can forge such a public announcement. That is, some user could pretend to be Bob and send a public key to another participant or broadcast such a public key. Until such time as Bob discovers the forgery and alerts other participants, the forger is able to read all encrypted messages intended for A and can use the forged keys for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solution to this problem is the public-key certificate. In essence, a certificate consists of a public key plus a user ID of the key owner, with the whole block signed by a trusted third party. The certificate also includes some information about the third party plus an indication of the period of validity of the certificate. Typically, the third party is a certificate authority (CA) that is trusted by the user community, such as a government agency or a financial institution. A user can present his or her public key to the authority in a secure manner and obtain a signed certificate. The user can then publish the certificate. Anyone needing this user’s public key can obtain the certificate and verify that it is valid by means of the attached trusted signature. The figure illustrates the process.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One scheme has become universally accepted for formatting public-key certificates: the X.509 standard. X.509 certificates are used in most network security applications, including IP Security (IPsec), Transport Layer Security (TLS), Secure Shell (SSH), and Secure/Multipurpose Internet Mail Extension (S/MIME). We examine some of these applications in detail, including X.509, in the next module.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680919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27</a:t>
            </a:fld>
            <a:endParaRPr lang="en-AU">
              <a:latin typeface="Arial" pitchFamily="-110" charset="0"/>
            </a:endParaRPr>
          </a:p>
        </p:txBody>
      </p:sp>
      <p:sp>
        <p:nvSpPr>
          <p:cNvPr id="73731" name="Rectangle 2"/>
          <p:cNvSpPr>
            <a:spLocks noGrp="1" noRot="1" noChangeAspect="1" noChangeArrowheads="1" noTextEdit="1"/>
          </p:cNvSpPr>
          <p:nvPr>
            <p:ph type="sldImg"/>
          </p:nvPr>
        </p:nvSpPr>
        <p:spPr>
          <a:xfrm>
            <a:off x="123825" y="571500"/>
            <a:ext cx="6613525" cy="3721100"/>
          </a:xfrm>
          <a:ln/>
        </p:spPr>
      </p:sp>
      <p:sp>
        <p:nvSpPr>
          <p:cNvPr id="73732"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Another application in which public-key encryption is used is to protect a symmetric key is the digital envelope, which can be used to protect a message without needing to first arrange for sender and receiver to have the same secret key. The technique is referred to as a digital envelope, which is the equivalent of a sealed envelope containing an unsigned letter. The general approach is shown in Figure 2.9. Suppose Bob wishes to send a confidential message to Alice, but they do not share a symmetric secret key. Bob does the following:</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Prepare a message.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Encrypt that message using symmetric encryption the one-time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5. Attach the encrypted one-time key to the encrypted message and send it to Alice</a:t>
            </a:r>
            <a:r>
              <a:rPr lang="en-US" dirty="0">
                <a:latin typeface="Arial" pitchFamily="-110" charset="0"/>
                <a:ea typeface="ＭＳ Ｐゴシック" pitchFamily="-110" charset="-128"/>
                <a:cs typeface="ＭＳ Ｐゴシック" pitchFamily="-110" charset="-128"/>
              </a:rPr>
              <a: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Only Alice is capable of decrypting the one-time key and therefore of recovering the original message. If Bob obtained Alice’s public key by means of Alice’s public-key certificate, then Bob is assured that it is a valid key. </a:t>
            </a:r>
          </a:p>
          <a:p>
            <a:r>
              <a:rPr lang="en-US" dirty="0">
                <a:latin typeface="Arial" pitchFamily="-110" charset="0"/>
                <a:ea typeface="ＭＳ Ｐゴシック" pitchFamily="-110" charset="-128"/>
                <a:cs typeface="ＭＳ Ｐゴシック" pitchFamily="-110" charset="-128"/>
              </a:rPr>
              <a:t>This system is used to send a secure message as public key algorithms are generally designed to encrypt only small quantities of information, like symmetric keys and they are not intended or designed to encrypt large files or messages.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493925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3D432F9-F4B8-4242-8824-7D7A9D0B359B}" type="slidenum">
              <a:rPr lang="en-AU">
                <a:latin typeface="Arial" pitchFamily="-110" charset="0"/>
              </a:rPr>
              <a:pPr/>
              <a:t>28</a:t>
            </a:fld>
            <a:endParaRPr lang="en-AU">
              <a:latin typeface="Arial" pitchFamily="-110" charset="0"/>
            </a:endParaRPr>
          </a:p>
        </p:txBody>
      </p:sp>
      <p:sp>
        <p:nvSpPr>
          <p:cNvPr id="75779" name="Rectangle 2"/>
          <p:cNvSpPr>
            <a:spLocks noGrp="1" noRot="1" noChangeAspect="1" noChangeArrowheads="1" noTextEdit="1"/>
          </p:cNvSpPr>
          <p:nvPr>
            <p:ph type="sldImg"/>
          </p:nvPr>
        </p:nvSpPr>
        <p:spPr>
          <a:xfrm>
            <a:off x="123825" y="571500"/>
            <a:ext cx="6613525" cy="3721100"/>
          </a:xfrm>
          <a:ln/>
        </p:spPr>
      </p:sp>
      <p:sp>
        <p:nvSpPr>
          <p:cNvPr id="7578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 number of network security algorithms based on cryptography make use of random numbers. For example,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keys for the RSA public-key encryption algorithm (described later) and other public-key algorithms.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a stream key for symmetric stream cipher.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a symmetric key for use as a temporary session key or in creating a digital envelope.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In a number of key distribution scenarios, such as Kerberos (described in another module), random numbers are used for handshaking to prevent replay attacks.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Session key generation, whether done by a key distribution center or by one of the principals.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applications give rise to two distinct and not necessarily compatible requirements for a sequence of random numbers: randomness and unpredictability. </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74320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xfrm>
            <a:off x="57150" y="284163"/>
            <a:ext cx="6616700" cy="3722687"/>
          </a:xfrm>
          <a:ln/>
        </p:spPr>
      </p:sp>
      <p:sp>
        <p:nvSpPr>
          <p:cNvPr id="3" name="Notes Placeholder 2"/>
          <p:cNvSpPr>
            <a:spLocks noGrp="1"/>
          </p:cNvSpPr>
          <p:nvPr>
            <p:ph type="body" idx="1"/>
          </p:nvPr>
        </p:nvSpPr>
        <p:spPr>
          <a:xfrm>
            <a:off x="227201" y="4056032"/>
            <a:ext cx="6274325" cy="5378629"/>
          </a:xfrm>
        </p:spPr>
        <p:txBody>
          <a:bodyPr>
            <a:noAutofit/>
          </a:bodyPr>
          <a:lstStyle/>
          <a:p>
            <a:pPr>
              <a:defRPr/>
            </a:pPr>
            <a:r>
              <a:rPr lang="en-US" sz="1000" dirty="0"/>
              <a:t>Traditionally, the concern in the generation of a sequence of allegedly random numbers has been that the sequence of numbers be random in some well-defined statistical sense. The following two criteria are used to validate that a sequence of numbers is random:</a:t>
            </a:r>
          </a:p>
          <a:p>
            <a:pPr>
              <a:defRPr/>
            </a:pPr>
            <a:endParaRPr lang="en-US" sz="1000" dirty="0"/>
          </a:p>
          <a:p>
            <a:pPr>
              <a:defRPr/>
            </a:pPr>
            <a:r>
              <a:rPr lang="en-US" sz="1000" dirty="0"/>
              <a:t>• </a:t>
            </a:r>
            <a:r>
              <a:rPr lang="en-US" sz="1000" b="1" dirty="0"/>
              <a:t>Uniform distribution: </a:t>
            </a:r>
            <a:r>
              <a:rPr lang="en-US" sz="1000" b="0" dirty="0"/>
              <a:t>The distribution of numbers in the sequence should be </a:t>
            </a:r>
            <a:r>
              <a:rPr lang="en-US" sz="1000" dirty="0"/>
              <a:t>uniform; that is, the frequency of occurrence of each of the numbers should be approximately the same.</a:t>
            </a:r>
          </a:p>
          <a:p>
            <a:pPr>
              <a:defRPr/>
            </a:pPr>
            <a:r>
              <a:rPr lang="en-US" sz="1000" dirty="0"/>
              <a:t>• </a:t>
            </a:r>
            <a:r>
              <a:rPr lang="en-US" sz="1000" b="1" dirty="0"/>
              <a:t>Independence: </a:t>
            </a:r>
            <a:r>
              <a:rPr lang="en-US" sz="1000" b="0" dirty="0"/>
              <a:t>No one value in the sequence can be inferred from the others.</a:t>
            </a:r>
          </a:p>
          <a:p>
            <a:pPr>
              <a:defRPr/>
            </a:pPr>
            <a:endParaRPr lang="en-US" sz="1000" b="0" dirty="0"/>
          </a:p>
          <a:p>
            <a:pPr>
              <a:defRPr/>
            </a:pPr>
            <a:r>
              <a:rPr lang="en-US" sz="1000" dirty="0"/>
              <a:t>Although there are well-defined tests for determining that a sequence of numbers matches a particular distribution, such as the uniform distribution, there is no such test to “prove” independence. Rather, a number of tests can be applied to demonstrate if a sequence does not exhibit independence. The general strategy is to apply a number of such tests until the confidence that independence exists is sufficiently strong.</a:t>
            </a:r>
          </a:p>
          <a:p>
            <a:pPr>
              <a:defRPr/>
            </a:pPr>
            <a:endParaRPr lang="en-US" sz="1000" b="1" i="1" dirty="0"/>
          </a:p>
          <a:p>
            <a:pPr>
              <a:defRPr/>
            </a:pPr>
            <a:r>
              <a:rPr lang="en-US" sz="1000" b="1" i="1" dirty="0"/>
              <a:t>UNPREDICTABILITY </a:t>
            </a:r>
          </a:p>
          <a:p>
            <a:pPr>
              <a:defRPr/>
            </a:pPr>
            <a:r>
              <a:rPr lang="en-US" sz="1000" b="0" i="0" dirty="0"/>
              <a:t>In applications such as reciprocal authentication and session key generation, the requirement is not so much that the sequence of numbers be statistically random but that the successive members of the </a:t>
            </a:r>
            <a:r>
              <a:rPr lang="en-US" sz="1000" dirty="0"/>
              <a:t>sequence are unpredictable. With “true” random sequences, each number is statistically independent of other numbers in the sequence and therefore unpredictable. However, true random numbers are not always used; rather, sequences of numbers that appear to be random are generated by some algorithm. In this latter case, care must be taken that an opponent not be able to predict future elements of the sequence on the basis of earlier elements.</a:t>
            </a:r>
          </a:p>
        </p:txBody>
      </p:sp>
      <p:sp>
        <p:nvSpPr>
          <p:cNvPr id="77828" name="Slide Number Placeholder 3"/>
          <p:cNvSpPr>
            <a:spLocks noGrp="1"/>
          </p:cNvSpPr>
          <p:nvPr>
            <p:ph type="sldNum" sz="quarter" idx="5"/>
          </p:nvPr>
        </p:nvSpPr>
        <p:spPr>
          <a:noFill/>
        </p:spPr>
        <p:txBody>
          <a:bodyPr/>
          <a:lstStyle/>
          <a:p>
            <a:fld id="{2A209CCC-1E30-A046-94F2-A557E7DEE501}" type="slidenum">
              <a:rPr lang="en-AU" smtClean="0">
                <a:latin typeface="Arial" pitchFamily="-110" charset="0"/>
              </a:rPr>
              <a:pPr/>
              <a:t>29</a:t>
            </a:fld>
            <a:endParaRPr lang="en-AU">
              <a:latin typeface="Arial" pitchFamily="-110" charset="0"/>
            </a:endParaRPr>
          </a:p>
        </p:txBody>
      </p:sp>
    </p:spTree>
    <p:extLst>
      <p:ext uri="{BB962C8B-B14F-4D97-AF65-F5344CB8AC3E}">
        <p14:creationId xmlns:p14="http://schemas.microsoft.com/office/powerpoint/2010/main" val="1557223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26896E3-56B8-DD4F-92D1-41B1FE9B0E6C}" type="slidenum">
              <a:rPr lang="en-AU">
                <a:latin typeface="Arial" pitchFamily="-110" charset="0"/>
              </a:rPr>
              <a:pPr/>
              <a:t>3</a:t>
            </a:fld>
            <a:endParaRPr lang="en-AU">
              <a:latin typeface="Arial" pitchFamily="-110" charset="0"/>
            </a:endParaRPr>
          </a:p>
        </p:txBody>
      </p:sp>
      <p:sp>
        <p:nvSpPr>
          <p:cNvPr id="22531" name="Rectangle 2"/>
          <p:cNvSpPr>
            <a:spLocks noGrp="1" noRot="1" noChangeAspect="1" noChangeArrowheads="1" noTextEdit="1"/>
          </p:cNvSpPr>
          <p:nvPr>
            <p:ph type="sldImg"/>
          </p:nvPr>
        </p:nvSpPr>
        <p:spPr>
          <a:xfrm>
            <a:off x="123825" y="571500"/>
            <a:ext cx="6613525" cy="3721100"/>
          </a:xfrm>
          <a:ln/>
        </p:spPr>
      </p:sp>
      <p:sp>
        <p:nvSpPr>
          <p:cNvPr id="22532" name="Rectangle 3"/>
          <p:cNvSpPr>
            <a:spLocks noGrp="1" noChangeArrowheads="1"/>
          </p:cNvSpPr>
          <p:nvPr>
            <p:ph type="body" idx="1"/>
          </p:nvPr>
        </p:nvSpPr>
        <p:spPr>
          <a:xfrm>
            <a:off x="679768" y="4715907"/>
            <a:ext cx="5513670" cy="4715907"/>
          </a:xfrm>
          <a:noFill/>
          <a:ln/>
        </p:spPr>
        <p:txBody>
          <a:bodyPr/>
          <a:lstStyle/>
          <a:p>
            <a:pPr eaLnBrk="1" hangingPunct="1"/>
            <a:r>
              <a:rPr lang="en-US" dirty="0">
                <a:latin typeface="Arial" pitchFamily="-110" charset="0"/>
                <a:ea typeface="ＭＳ Ｐゴシック" pitchFamily="-110" charset="-128"/>
                <a:cs typeface="ＭＳ Ｐゴシック" pitchFamily="-110" charset="-128"/>
              </a:rPr>
              <a:t>A symmetric encryption scheme has five ingredients (Figure 2.1): (The Yellow text is the notation I will use throughout the module)</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Plaintext: </a:t>
            </a:r>
            <a:r>
              <a:rPr lang="en-US" b="0" dirty="0">
                <a:latin typeface="Arial" pitchFamily="-110" charset="0"/>
                <a:ea typeface="ＭＳ Ｐゴシック" pitchFamily="-110" charset="-128"/>
                <a:cs typeface="ＭＳ Ｐゴシック" pitchFamily="-110" charset="-128"/>
              </a:rPr>
              <a:t>This is the original message or data that is fed into the algorithm as input.</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Encryption algorithm: </a:t>
            </a:r>
            <a:r>
              <a:rPr lang="en-US" b="0" dirty="0">
                <a:latin typeface="Arial" pitchFamily="-110" charset="0"/>
                <a:ea typeface="ＭＳ Ｐゴシック" pitchFamily="-110" charset="-128"/>
                <a:cs typeface="ＭＳ Ｐゴシック" pitchFamily="-110" charset="-128"/>
              </a:rPr>
              <a:t>The encryption algorithm performs various substitutions and </a:t>
            </a:r>
            <a:r>
              <a:rPr lang="en-US" dirty="0">
                <a:latin typeface="Arial" pitchFamily="-110" charset="0"/>
                <a:ea typeface="ＭＳ Ｐゴシック" pitchFamily="-110" charset="-128"/>
                <a:cs typeface="ＭＳ Ｐゴシック" pitchFamily="-110" charset="-128"/>
              </a:rPr>
              <a:t>transformations on the plaintext.</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Secret key: </a:t>
            </a:r>
            <a:r>
              <a:rPr lang="en-US" b="0" dirty="0">
                <a:latin typeface="Arial" pitchFamily="-110" charset="0"/>
                <a:ea typeface="ＭＳ Ｐゴシック" pitchFamily="-110" charset="-128"/>
                <a:cs typeface="ＭＳ Ｐゴシック" pitchFamily="-110" charset="-128"/>
              </a:rPr>
              <a:t>The secret key is also input to the encryption algorithm. The exact </a:t>
            </a:r>
            <a:r>
              <a:rPr lang="en-US" dirty="0">
                <a:latin typeface="Arial" pitchFamily="-110" charset="0"/>
                <a:ea typeface="ＭＳ Ｐゴシック" pitchFamily="-110" charset="-128"/>
                <a:cs typeface="ＭＳ Ｐゴシック" pitchFamily="-110" charset="-128"/>
              </a:rPr>
              <a:t>substitutions and transformations performed by the algorithm depend on the key.</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err="1">
                <a:latin typeface="Arial" pitchFamily="-110" charset="0"/>
                <a:ea typeface="ＭＳ Ｐゴシック" pitchFamily="-110" charset="-128"/>
                <a:cs typeface="ＭＳ Ｐゴシック" pitchFamily="-110" charset="-128"/>
              </a:rPr>
              <a:t>Ciphertext</a:t>
            </a:r>
            <a:r>
              <a:rPr lang="en-US" b="1" dirty="0">
                <a:latin typeface="Arial" pitchFamily="-110" charset="0"/>
                <a:ea typeface="ＭＳ Ｐゴシック" pitchFamily="-110" charset="-128"/>
                <a:cs typeface="ＭＳ Ｐゴシック" pitchFamily="-110" charset="-128"/>
              </a:rPr>
              <a:t>: </a:t>
            </a:r>
            <a:r>
              <a:rPr lang="en-US" b="0" dirty="0">
                <a:latin typeface="Arial" pitchFamily="-110" charset="0"/>
                <a:ea typeface="ＭＳ Ｐゴシック" pitchFamily="-110" charset="-128"/>
                <a:cs typeface="ＭＳ Ｐゴシック" pitchFamily="-110" charset="-128"/>
              </a:rPr>
              <a:t>This is the scrambled message produced as output. It depends on the plaintext and the secret key. For a given message, two different keys will produce two different </a:t>
            </a:r>
            <a:r>
              <a:rPr lang="en-US" b="0" dirty="0" err="1">
                <a:latin typeface="Arial" pitchFamily="-110" charset="0"/>
                <a:ea typeface="ＭＳ Ｐゴシック" pitchFamily="-110" charset="-128"/>
                <a:cs typeface="ＭＳ Ｐゴシック" pitchFamily="-110" charset="-128"/>
              </a:rPr>
              <a:t>ciphertexts</a:t>
            </a:r>
            <a:r>
              <a:rPr lang="en-US" b="0" dirty="0">
                <a:latin typeface="Arial" pitchFamily="-110" charset="0"/>
                <a:ea typeface="ＭＳ Ｐゴシック" pitchFamily="-110" charset="-128"/>
                <a:cs typeface="ＭＳ Ｐゴシック" pitchFamily="-110" charset="-128"/>
              </a:rPr>
              <a:t>.</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Decryption algorithm: </a:t>
            </a:r>
            <a:r>
              <a:rPr lang="en-US" b="0" dirty="0">
                <a:latin typeface="Arial" pitchFamily="-110" charset="0"/>
                <a:ea typeface="ＭＳ Ｐゴシック" pitchFamily="-110" charset="-128"/>
                <a:cs typeface="ＭＳ Ｐゴシック" pitchFamily="-110" charset="-128"/>
              </a:rPr>
              <a:t>This is essentially the encryption algorithm run in </a:t>
            </a:r>
            <a:r>
              <a:rPr lang="en-US" dirty="0">
                <a:latin typeface="Arial" pitchFamily="-110" charset="0"/>
                <a:ea typeface="ＭＳ Ｐゴシック" pitchFamily="-110" charset="-128"/>
                <a:cs typeface="ＭＳ Ｐゴシック" pitchFamily="-110" charset="-128"/>
              </a:rPr>
              <a:t>reverse. It takes the </a:t>
            </a:r>
            <a:r>
              <a:rPr lang="en-US" dirty="0" err="1">
                <a:latin typeface="Arial" pitchFamily="-110" charset="0"/>
                <a:ea typeface="ＭＳ Ｐゴシック" pitchFamily="-110" charset="-128"/>
                <a:cs typeface="ＭＳ Ｐゴシック" pitchFamily="-110" charset="-128"/>
              </a:rPr>
              <a:t>ciphertext</a:t>
            </a:r>
            <a:r>
              <a:rPr lang="en-US" dirty="0">
                <a:latin typeface="Arial" pitchFamily="-110" charset="0"/>
                <a:ea typeface="ＭＳ Ｐゴシック" pitchFamily="-110" charset="-128"/>
                <a:cs typeface="ＭＳ Ｐゴシック" pitchFamily="-110" charset="-128"/>
              </a:rPr>
              <a:t> and the secret key and produces the original plaintext.</a:t>
            </a:r>
            <a:endParaRPr lang="en-US" dirty="0">
              <a:latin typeface="Times New Roman" pitchFamily="-110" charset="0"/>
              <a:ea typeface="Times New Roman" pitchFamily="-110" charset="0"/>
              <a:cs typeface="Times New Roman" pitchFamily="-110" charset="0"/>
            </a:endParaRPr>
          </a:p>
        </p:txBody>
      </p:sp>
    </p:spTree>
    <p:extLst>
      <p:ext uri="{BB962C8B-B14F-4D97-AF65-F5344CB8AC3E}">
        <p14:creationId xmlns:p14="http://schemas.microsoft.com/office/powerpoint/2010/main" val="2964980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FBD7395-57CF-8946-BDF3-990D47D19D7C}" type="slidenum">
              <a:rPr lang="en-AU">
                <a:latin typeface="Arial" pitchFamily="-110" charset="0"/>
              </a:rPr>
              <a:pPr/>
              <a:t>30</a:t>
            </a:fld>
            <a:endParaRPr lang="en-AU">
              <a:latin typeface="Arial" pitchFamily="-110" charset="0"/>
            </a:endParaRPr>
          </a:p>
        </p:txBody>
      </p:sp>
      <p:sp>
        <p:nvSpPr>
          <p:cNvPr id="79875" name="Rectangle 2"/>
          <p:cNvSpPr>
            <a:spLocks noGrp="1" noRot="1" noChangeAspect="1" noChangeArrowheads="1" noTextEdit="1"/>
          </p:cNvSpPr>
          <p:nvPr>
            <p:ph type="sldImg"/>
          </p:nvPr>
        </p:nvSpPr>
        <p:spPr>
          <a:xfrm>
            <a:off x="127000" y="354013"/>
            <a:ext cx="6615113" cy="3722687"/>
          </a:xfrm>
          <a:ln/>
        </p:spPr>
      </p:sp>
      <p:sp>
        <p:nvSpPr>
          <p:cNvPr id="79876" name="Rectangle 3"/>
          <p:cNvSpPr>
            <a:spLocks noGrp="1" noChangeArrowheads="1"/>
          </p:cNvSpPr>
          <p:nvPr>
            <p:ph type="body" idx="1"/>
          </p:nvPr>
        </p:nvSpPr>
        <p:spPr>
          <a:xfrm>
            <a:off x="227201" y="4195737"/>
            <a:ext cx="6274325" cy="5238924"/>
          </a:xfrm>
          <a:noFill/>
          <a:ln/>
        </p:spPr>
        <p:txBody>
          <a:bodyPr/>
          <a:lstStyle/>
          <a:p>
            <a:r>
              <a:rPr lang="en-US" dirty="0">
                <a:latin typeface="Arial" pitchFamily="-110" charset="0"/>
                <a:ea typeface="ＭＳ Ｐゴシック" pitchFamily="-110" charset="-128"/>
                <a:cs typeface="ＭＳ Ｐゴシック" pitchFamily="-110" charset="-128"/>
              </a:rPr>
              <a:t>Cryptographic applications typically make use of algorithmic techniques for random number generation. These algorithms are deterministic and therefore produce sequences of numbers that are not statistically random. However, if the algorithm is good, the resulting sequences will pass many reasonable tests of randomness. Such numbers are referred to as </a:t>
            </a:r>
            <a:r>
              <a:rPr lang="en-US" b="1" dirty="0">
                <a:latin typeface="Arial" pitchFamily="-110" charset="0"/>
                <a:ea typeface="ＭＳ Ｐゴシック" pitchFamily="-110" charset="-128"/>
                <a:cs typeface="ＭＳ Ｐゴシック" pitchFamily="-110" charset="-128"/>
              </a:rPr>
              <a:t>pseudorandom numbers.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You may be somewhat uneasy about the concept of using numbers generated by a deterministic algorithm as if they were random numbers. Despite what might be called philosophical objections to such a practice, it generally works. As one expert on probability theory puts it, “For practical purposes we are forced to accept the awkward concept of “relatively random” meaning that with regard to the proposed use we can see no reason why they will not perform as if they were random (as the theory usually requires)”. This is highly subjective and is not very palatable to purists, but it is what statisticians regularly appeal to when they take “a random sample”—they hope that any results they use will have approximately the same properties as a complete counting of the whole sample space that occurs in their theory.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a:t>
            </a:r>
            <a:r>
              <a:rPr lang="en-US" b="1" dirty="0">
                <a:latin typeface="Arial" pitchFamily="-110" charset="0"/>
                <a:ea typeface="ＭＳ Ｐゴシック" pitchFamily="-110" charset="-128"/>
                <a:cs typeface="ＭＳ Ｐゴシック" pitchFamily="-110" charset="-128"/>
              </a:rPr>
              <a:t>true random number generator (TRNG) </a:t>
            </a:r>
            <a:r>
              <a:rPr lang="en-US" dirty="0">
                <a:latin typeface="Arial" pitchFamily="-110" charset="0"/>
                <a:ea typeface="ＭＳ Ｐゴシック" pitchFamily="-110" charset="-128"/>
                <a:cs typeface="ＭＳ Ｐゴシック" pitchFamily="-110" charset="-128"/>
              </a:rPr>
              <a:t>uses a nondeterministic source to produce randomness. Most operate by measuring unpredictable natural processes, such as pulse detectors of ionizing radiation events, gas discharge tubes, and leaky capacitors. Intel has developed a commercially available chip that samples thermal noise by amplifying the voltage measured across </a:t>
            </a:r>
            <a:r>
              <a:rPr lang="en-US" dirty="0" err="1">
                <a:latin typeface="Arial" pitchFamily="-110" charset="0"/>
                <a:ea typeface="ＭＳ Ｐゴシック" pitchFamily="-110" charset="-128"/>
                <a:cs typeface="ＭＳ Ｐゴシック" pitchFamily="-110" charset="-128"/>
              </a:rPr>
              <a:t>undriven</a:t>
            </a:r>
            <a:r>
              <a:rPr lang="en-US" dirty="0">
                <a:latin typeface="Arial" pitchFamily="-110" charset="0"/>
                <a:ea typeface="ＭＳ Ｐゴシック" pitchFamily="-110" charset="-128"/>
                <a:cs typeface="ＭＳ Ｐゴシック" pitchFamily="-110" charset="-128"/>
              </a:rPr>
              <a:t> resistors [JUN99].</a:t>
            </a:r>
          </a:p>
          <a:p>
            <a:r>
              <a:rPr lang="en-US" dirty="0">
                <a:latin typeface="Arial" pitchFamily="-110" charset="0"/>
                <a:ea typeface="ＭＳ Ｐゴシック" pitchFamily="-110" charset="-128"/>
                <a:cs typeface="ＭＳ Ｐゴシック" pitchFamily="-110" charset="-128"/>
              </a:rPr>
              <a:t>A group at Bell Labs has developed a technique that uses the variations in the response time of raw read requests for one disk sector of a hard disk [JAKO98]. </a:t>
            </a:r>
          </a:p>
          <a:p>
            <a:r>
              <a:rPr lang="en-US" dirty="0" err="1">
                <a:latin typeface="Arial" pitchFamily="-110" charset="0"/>
                <a:ea typeface="ＭＳ Ｐゴシック" pitchFamily="-110" charset="-128"/>
                <a:cs typeface="ＭＳ Ｐゴシック" pitchFamily="-110" charset="-128"/>
              </a:rPr>
              <a:t>LavaRnd</a:t>
            </a:r>
            <a:r>
              <a:rPr lang="en-US" dirty="0">
                <a:latin typeface="Arial" pitchFamily="-110" charset="0"/>
                <a:ea typeface="ＭＳ Ｐゴシック" pitchFamily="-110" charset="-128"/>
                <a:cs typeface="ＭＳ Ｐゴシック" pitchFamily="-110" charset="-128"/>
              </a:rPr>
              <a:t> is an open source project for creating truly random numbers using inexpensive cameras, open source code, and inexpensive hardware. The system uses a saturated charge- coupled device (CCD) in a light-tight can as a chaotic source to produce the seed. Software processes the result into truly random numbers in a variety of formats. </a:t>
            </a:r>
            <a:r>
              <a:rPr lang="en-US" sz="1100" kern="1200" dirty="0">
                <a:solidFill>
                  <a:schemeClr val="tx1"/>
                </a:solidFill>
                <a:effectLst/>
                <a:latin typeface="Arial" pitchFamily="-108" charset="0"/>
                <a:ea typeface="ＭＳ Ｐゴシック" pitchFamily="33" charset="-128"/>
                <a:cs typeface="ＭＳ Ｐゴシック" pitchFamily="33" charset="-128"/>
              </a:rPr>
              <a:t>The first commercially available TRNG that achieves bit production rates comparable with that of PRNGs is the Intel digital random number generator (DRNG) [TAYL11], offered on new multicore chips since May 2012.</a:t>
            </a:r>
          </a:p>
          <a:p>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109861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7617D1D-2AE0-9947-9277-386B495AB285}" type="slidenum">
              <a:rPr lang="en-AU">
                <a:latin typeface="Arial" pitchFamily="-110" charset="0"/>
              </a:rPr>
              <a:pPr/>
              <a:t>31</a:t>
            </a:fld>
            <a:endParaRPr lang="en-AU">
              <a:latin typeface="Arial" pitchFamily="-110" charset="0"/>
            </a:endParaRPr>
          </a:p>
        </p:txBody>
      </p:sp>
      <p:sp>
        <p:nvSpPr>
          <p:cNvPr id="81923" name="Rectangle 2"/>
          <p:cNvSpPr>
            <a:spLocks noGrp="1" noRot="1" noChangeAspect="1" noChangeArrowheads="1" noTextEdit="1"/>
          </p:cNvSpPr>
          <p:nvPr>
            <p:ph type="sldImg"/>
          </p:nvPr>
        </p:nvSpPr>
        <p:spPr>
          <a:xfrm>
            <a:off x="127000" y="354013"/>
            <a:ext cx="6615113" cy="3722687"/>
          </a:xfrm>
          <a:ln/>
        </p:spPr>
      </p:sp>
      <p:sp>
        <p:nvSpPr>
          <p:cNvPr id="81924" name="Rectangle 3"/>
          <p:cNvSpPr>
            <a:spLocks noGrp="1" noChangeArrowheads="1"/>
          </p:cNvSpPr>
          <p:nvPr>
            <p:ph type="body" idx="1"/>
          </p:nvPr>
        </p:nvSpPr>
        <p:spPr>
          <a:xfrm>
            <a:off x="227201" y="4265589"/>
            <a:ext cx="6343274" cy="5169072"/>
          </a:xfrm>
          <a:noFill/>
          <a:ln/>
        </p:spPr>
        <p:txBody>
          <a:bodyPr/>
          <a:lstStyle/>
          <a:p>
            <a:r>
              <a:rPr lang="en-US" dirty="0">
                <a:latin typeface="Arial" pitchFamily="-110" charset="0"/>
                <a:ea typeface="ＭＳ Ｐゴシック" pitchFamily="-110" charset="-128"/>
                <a:cs typeface="ＭＳ Ｐゴシック" pitchFamily="-110" charset="-128"/>
              </a:rPr>
              <a:t>One of the principal security requirements of a computer system is the protection of stored data. Security mechanisms to provide such protection include access control, intrusion detection, and intrusion prevention schemes, all of which are discussed in the recommended book. The book also describes a number of technical means by which these various security mechanisms can be made vulnerable. But beyond technical approaches, these approaches can become vulnerable because of human factors. </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list a few examples here, based on [ROTH05].</a:t>
            </a:r>
          </a:p>
          <a:p>
            <a:r>
              <a:rPr lang="en-US" dirty="0">
                <a:latin typeface="Arial" pitchFamily="-110" charset="0"/>
                <a:ea typeface="ＭＳ Ｐゴシック" pitchFamily="-110" charset="-128"/>
                <a:cs typeface="ＭＳ Ｐゴシック" pitchFamily="-110" charset="-128"/>
              </a:rPr>
              <a:t>• In December of 2004, Bank of America employees backed up and sent to its backup data center tapes containing the names, addresses, bank account numbers, and Social Security numbers of 1.2 million government workers enrolled in a charge-card account. None of the data were encrypted. The tapes never arrived and indeed have never been found. Sadly, this method of backing up and shipping data is all too common. </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As an another example, in April of 2005, Ameritrade blamed its shipping vendor for losing a backup tape containing unencrypted information on 200,000 clients.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In April of 2005, San Jose Medical group announced that someone had physically stolen one of its computers and potentially gained access to 185,000 unencrypted patient records.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There have been countless examples of laptops lost at airports, stolen from a parked car, or taken while the user is away from his or her desk. If the data on the laptop’s hard drive are unencrypted, all of the data are available to the thief. A </a:t>
            </a:r>
            <a:r>
              <a:rPr lang="en-US" b="1" dirty="0">
                <a:latin typeface="Arial" pitchFamily="-110" charset="0"/>
                <a:ea typeface="ＭＳ Ｐゴシック" pitchFamily="-110" charset="-128"/>
                <a:cs typeface="ＭＳ Ｐゴシック" pitchFamily="-110" charset="-128"/>
              </a:rPr>
              <a:t>GDPR</a:t>
            </a:r>
            <a:r>
              <a:rPr lang="en-US" dirty="0">
                <a:latin typeface="Arial" pitchFamily="-110" charset="0"/>
                <a:ea typeface="ＭＳ Ｐゴシック" pitchFamily="-110" charset="-128"/>
                <a:cs typeface="ＭＳ Ｐゴシック" pitchFamily="-110" charset="-128"/>
              </a:rPr>
              <a:t> nightmare for a company.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Although it is now routine for businesses to provide a variety of protections, including encryption, for information that is transmitted across networks, via the Internet, or via wireless devices, once data are stored locally (referred to as </a:t>
            </a:r>
            <a:r>
              <a:rPr lang="en-US" i="1" dirty="0">
                <a:latin typeface="Arial" pitchFamily="-110" charset="0"/>
                <a:ea typeface="ＭＳ Ｐゴシック" pitchFamily="-110" charset="-128"/>
                <a:cs typeface="ＭＳ Ｐゴシック" pitchFamily="-110" charset="-128"/>
              </a:rPr>
              <a:t>data at rest), </a:t>
            </a:r>
            <a:r>
              <a:rPr lang="en-US" i="0" dirty="0">
                <a:latin typeface="Arial" pitchFamily="-110" charset="0"/>
                <a:ea typeface="ＭＳ Ｐゴシック" pitchFamily="-110" charset="-128"/>
                <a:cs typeface="ＭＳ Ｐゴシック" pitchFamily="-110" charset="-128"/>
              </a:rPr>
              <a:t>there is often little protection beyond domain authentication and operating system access </a:t>
            </a:r>
            <a:r>
              <a:rPr lang="en-US" dirty="0">
                <a:latin typeface="Arial" pitchFamily="-110" charset="0"/>
                <a:ea typeface="ＭＳ Ｐゴシック" pitchFamily="-110" charset="-128"/>
                <a:cs typeface="ＭＳ Ｐゴシック" pitchFamily="-110" charset="-128"/>
              </a:rPr>
              <a:t>controls. Data at rest are often routinely backed up to secondary storage such as CDROM or tape, archived for indefinite periods. Further, even when data are erased from a hard disk, until the relevant disk sectors are reused, the data are recoverable. Thus it becomes attractive, and indeed should be mandatory, to encrypt data at rest and combine this with an effective encryption key management scheme.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There are a variety of ways to provide encryption services. A simple approach available for use on a laptop is to use a commercially available encryption package such as Pretty Good Privacy (PGP). PGP enables a user to generate a key from a password and then use that key to encrypt selected files on the hard disk. The PGP package does not store the password. To recover a file, the user enters the password, PGP generates the password, and PGP decrypts the file. So long as the user protects his or her password and does not use an easily guessable password, the files are fully protected while at rest. </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Some more recent approaches are listed in [COLL06]: </a:t>
            </a: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Back-end appliance: </a:t>
            </a:r>
            <a:r>
              <a:rPr lang="en-US" b="0" dirty="0">
                <a:latin typeface="Arial" pitchFamily="-110" charset="0"/>
                <a:ea typeface="ＭＳ Ｐゴシック" pitchFamily="-110" charset="-128"/>
                <a:cs typeface="ＭＳ Ｐゴシック" pitchFamily="-110" charset="-128"/>
              </a:rPr>
              <a:t>This is a hardware device that sits between servers and storage </a:t>
            </a:r>
            <a:r>
              <a:rPr lang="en-US" dirty="0">
                <a:latin typeface="Arial" pitchFamily="-110" charset="0"/>
                <a:ea typeface="ＭＳ Ｐゴシック" pitchFamily="-110" charset="-128"/>
                <a:cs typeface="ＭＳ Ｐゴシック" pitchFamily="-110" charset="-128"/>
              </a:rPr>
              <a:t>systems and encrypts all data going from the server to the storage system and decrypts data going in the opposite direction. These devices encrypt data at close to wire speed, with very little latency. In contrast, encryption software on servers and storage systems slows backups. A system manager configures the appliance to accept requests from specified clients, for which unencrypted data are supplied.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Library-based tape encryption: </a:t>
            </a:r>
            <a:r>
              <a:rPr lang="en-US" b="0" dirty="0">
                <a:latin typeface="Arial" pitchFamily="-110" charset="0"/>
                <a:ea typeface="ＭＳ Ｐゴシック" pitchFamily="-110" charset="-128"/>
                <a:cs typeface="ＭＳ Ｐゴシック" pitchFamily="-110" charset="-128"/>
              </a:rPr>
              <a:t>This is provided by means of a co-processor board embedded </a:t>
            </a:r>
            <a:r>
              <a:rPr lang="en-US" dirty="0">
                <a:latin typeface="Arial" pitchFamily="-110" charset="0"/>
                <a:ea typeface="ＭＳ Ｐゴシック" pitchFamily="-110" charset="-128"/>
                <a:cs typeface="ＭＳ Ｐゴシック" pitchFamily="-110" charset="-128"/>
              </a:rPr>
              <a:t>in the tape drive and tape library hardware. The co-processor encrypts data using a </a:t>
            </a:r>
            <a:r>
              <a:rPr lang="en-US" dirty="0" err="1">
                <a:latin typeface="Arial" pitchFamily="-110" charset="0"/>
                <a:ea typeface="ＭＳ Ｐゴシック" pitchFamily="-110" charset="-128"/>
                <a:cs typeface="ＭＳ Ｐゴシック" pitchFamily="-110" charset="-128"/>
              </a:rPr>
              <a:t>nonreadable</a:t>
            </a:r>
            <a:r>
              <a:rPr lang="en-US" dirty="0">
                <a:latin typeface="Arial" pitchFamily="-110" charset="0"/>
                <a:ea typeface="ＭＳ Ｐゴシック" pitchFamily="-110" charset="-128"/>
                <a:cs typeface="ＭＳ Ｐゴシック" pitchFamily="-110" charset="-128"/>
              </a:rPr>
              <a:t> key configured into the board. The tapes can then be sent off-site to a facility that has the same tape drive hardware. The key can be exported via secure e-mail or a small flash drive that is transported securely. If the matching tape drive hardware co-processor is not available at the other site, the target facility can use the key in a software decryption package to recover the data.</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Background laptop and PC data encryption: </a:t>
            </a:r>
            <a:r>
              <a:rPr lang="en-US" b="0" dirty="0">
                <a:latin typeface="Arial" pitchFamily="-110" charset="0"/>
                <a:ea typeface="ＭＳ Ｐゴシック" pitchFamily="-110" charset="-128"/>
                <a:cs typeface="ＭＳ Ｐゴシック" pitchFamily="-110" charset="-128"/>
              </a:rPr>
              <a:t>A number of vendors offer software products </a:t>
            </a:r>
            <a:r>
              <a:rPr lang="en-US" dirty="0">
                <a:latin typeface="Arial" pitchFamily="-110" charset="0"/>
                <a:ea typeface="ＭＳ Ｐゴシック" pitchFamily="-110" charset="-128"/>
                <a:cs typeface="ＭＳ Ｐゴシック" pitchFamily="-110" charset="-128"/>
              </a:rPr>
              <a:t>that provide encryption that is transparent to the application and the user. Some products encrypt all or designated files and folders. Other products create a virtual disk, which can be maintained locally on the user’s hard drive or maintained on a network storage device, with all data on the virtual disk encrypted. Various key management solutions are offered to restrict access to the owner of the data.</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498313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C266129A-4B9A-834B-9F63-15D1A2BFA934}" type="slidenum">
              <a:rPr lang="en-AU">
                <a:latin typeface="Arial" pitchFamily="-110" charset="0"/>
              </a:rPr>
              <a:pPr/>
              <a:t>32</a:t>
            </a:fld>
            <a:endParaRPr lang="en-AU">
              <a:latin typeface="Arial" pitchFamily="-110" charset="0"/>
            </a:endParaRPr>
          </a:p>
        </p:txBody>
      </p:sp>
      <p:sp>
        <p:nvSpPr>
          <p:cNvPr id="83971" name="Rectangle 4"/>
          <p:cNvSpPr>
            <a:spLocks noGrp="1" noRot="1" noChangeAspect="1" noChangeArrowheads="1" noTextEdit="1"/>
          </p:cNvSpPr>
          <p:nvPr>
            <p:ph type="sldImg"/>
          </p:nvPr>
        </p:nvSpPr>
        <p:spPr>
          <a:xfrm>
            <a:off x="123825" y="571500"/>
            <a:ext cx="6613525" cy="3721100"/>
          </a:xfrm>
          <a:ln/>
        </p:spPr>
      </p:sp>
      <p:sp>
        <p:nvSpPr>
          <p:cNvPr id="83972" name="Rectangle 5"/>
          <p:cNvSpPr>
            <a:spLocks noGrp="1" noChangeArrowheads="1"/>
          </p:cNvSpPr>
          <p:nvPr>
            <p:ph type="body" idx="1"/>
          </p:nvPr>
        </p:nvSpPr>
        <p:spPr>
          <a:noFill/>
          <a:ln/>
        </p:spPr>
        <p:txBody>
          <a:bodyPr/>
          <a:lstStyle/>
          <a:p>
            <a:pPr eaLnBrk="1" hangingPunct="1"/>
            <a:r>
              <a:rPr lang="en-US">
                <a:latin typeface="Times New Roman" pitchFamily="-110" charset="0"/>
                <a:ea typeface="ＭＳ Ｐゴシック" pitchFamily="-110" charset="-128"/>
                <a:cs typeface="ＭＳ Ｐゴシック" pitchFamily="-110" charset="-128"/>
              </a:rPr>
              <a:t>Chapter 2 summary.</a:t>
            </a:r>
          </a:p>
        </p:txBody>
      </p:sp>
    </p:spTree>
    <p:extLst>
      <p:ext uri="{BB962C8B-B14F-4D97-AF65-F5344CB8AC3E}">
        <p14:creationId xmlns:p14="http://schemas.microsoft.com/office/powerpoint/2010/main" val="11165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CC1BE9F-ADEE-204B-9924-0E88CCB94F1B}" type="slidenum">
              <a:rPr lang="en-AU">
                <a:latin typeface="Arial" pitchFamily="-110" charset="0"/>
              </a:rPr>
              <a:pPr/>
              <a:t>4</a:t>
            </a:fld>
            <a:endParaRPr lang="en-AU">
              <a:latin typeface="Arial" pitchFamily="-110" charset="0"/>
            </a:endParaRPr>
          </a:p>
        </p:txBody>
      </p:sp>
      <p:sp>
        <p:nvSpPr>
          <p:cNvPr id="24579" name="Rectangle 2"/>
          <p:cNvSpPr>
            <a:spLocks noGrp="1" noRot="1" noChangeAspect="1" noChangeArrowheads="1" noTextEdit="1"/>
          </p:cNvSpPr>
          <p:nvPr>
            <p:ph type="sldImg"/>
          </p:nvPr>
        </p:nvSpPr>
        <p:spPr>
          <a:xfrm>
            <a:off x="123825" y="571500"/>
            <a:ext cx="6613525" cy="3721100"/>
          </a:xfrm>
          <a:ln/>
        </p:spPr>
      </p:sp>
      <p:sp>
        <p:nvSpPr>
          <p:cNvPr id="24580" name="Rectangle 3"/>
          <p:cNvSpPr>
            <a:spLocks noGrp="1" noChangeArrowheads="1"/>
          </p:cNvSpPr>
          <p:nvPr>
            <p:ph type="body" idx="1"/>
          </p:nvPr>
        </p:nvSpPr>
        <p:spPr>
          <a:noFill/>
          <a:ln/>
        </p:spPr>
        <p:txBody>
          <a:bodyPr/>
          <a:lstStyle/>
          <a:p>
            <a:pPr eaLnBrk="1" hangingPunct="1"/>
            <a:r>
              <a:rPr lang="en-US" dirty="0">
                <a:latin typeface="Arial" pitchFamily="-110" charset="0"/>
                <a:ea typeface="ＭＳ Ｐゴシック" pitchFamily="-110" charset="-128"/>
                <a:cs typeface="ＭＳ Ｐゴシック" pitchFamily="-110" charset="-128"/>
              </a:rPr>
              <a:t>There are two general approaches to attacking a symmetric encryption scheme. </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The first attack is known as </a:t>
            </a:r>
            <a:r>
              <a:rPr lang="en-US" b="1" dirty="0">
                <a:latin typeface="Arial" pitchFamily="-110" charset="0"/>
                <a:ea typeface="ＭＳ Ｐゴシック" pitchFamily="-110" charset="-128"/>
                <a:cs typeface="ＭＳ Ｐゴシック" pitchFamily="-110" charset="-128"/>
              </a:rPr>
              <a:t>cryptanalysis. </a:t>
            </a:r>
            <a:r>
              <a:rPr lang="en-US" b="0" dirty="0">
                <a:latin typeface="Arial" pitchFamily="-110" charset="0"/>
                <a:ea typeface="ＭＳ Ｐゴシック" pitchFamily="-110" charset="-128"/>
                <a:cs typeface="ＭＳ Ｐゴシック" pitchFamily="-110" charset="-128"/>
              </a:rPr>
              <a:t>Cryptanalytic attacks rely on the </a:t>
            </a:r>
            <a:r>
              <a:rPr lang="en-US" dirty="0">
                <a:latin typeface="Arial" pitchFamily="-110" charset="0"/>
                <a:ea typeface="ＭＳ Ｐゴシック" pitchFamily="-110" charset="-128"/>
                <a:cs typeface="ＭＳ Ｐゴシック" pitchFamily="-110" charset="-128"/>
              </a:rPr>
              <a:t>nature of the algorithm plus perhaps some knowledge of the general characteristics of the plaintext or even some sample plaintext-</a:t>
            </a:r>
            <a:r>
              <a:rPr lang="en-US" dirty="0" err="1">
                <a:latin typeface="Arial" pitchFamily="-110" charset="0"/>
                <a:ea typeface="ＭＳ Ｐゴシック" pitchFamily="-110" charset="-128"/>
                <a:cs typeface="ＭＳ Ｐゴシック" pitchFamily="-110" charset="-128"/>
              </a:rPr>
              <a:t>ciphertext</a:t>
            </a:r>
            <a:r>
              <a:rPr lang="en-US" dirty="0">
                <a:latin typeface="Arial" pitchFamily="-110" charset="0"/>
                <a:ea typeface="ＭＳ Ｐゴシック" pitchFamily="-110" charset="-128"/>
                <a:cs typeface="ＭＳ Ｐゴシック" pitchFamily="-110" charset="-128"/>
              </a:rPr>
              <a:t> pairs. This type of attack exploits the characteristics of the algorithm to attempt to deduce a specific plaintext or to deduce the key being used. If the attack succeeds in deducing the key, the effect is catastrophic: All future and past messages encrypted with that key are compromised. Generally this attack is not performed by amateurs.</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The second method, known as the </a:t>
            </a:r>
            <a:r>
              <a:rPr lang="en-US" b="1" dirty="0">
                <a:latin typeface="Arial" pitchFamily="-110" charset="0"/>
                <a:ea typeface="ＭＳ Ｐゴシック" pitchFamily="-110" charset="-128"/>
                <a:cs typeface="ＭＳ Ｐゴシック" pitchFamily="-110" charset="-128"/>
              </a:rPr>
              <a:t>brute-force attack, </a:t>
            </a:r>
            <a:r>
              <a:rPr lang="en-US" b="0" dirty="0">
                <a:latin typeface="Arial" pitchFamily="-110" charset="0"/>
                <a:ea typeface="ＭＳ Ｐゴシック" pitchFamily="-110" charset="-128"/>
                <a:cs typeface="ＭＳ Ｐゴシック" pitchFamily="-110" charset="-128"/>
              </a:rPr>
              <a:t>is to try every possible </a:t>
            </a:r>
            <a:r>
              <a:rPr lang="en-US" dirty="0">
                <a:latin typeface="Arial" pitchFamily="-110" charset="0"/>
                <a:ea typeface="ＭＳ Ｐゴシック" pitchFamily="-110" charset="-128"/>
                <a:cs typeface="ＭＳ Ｐゴシック" pitchFamily="-110" charset="-128"/>
              </a:rPr>
              <a:t>key on a piece of </a:t>
            </a:r>
            <a:r>
              <a:rPr lang="en-US" dirty="0" err="1">
                <a:latin typeface="Arial" pitchFamily="-110" charset="0"/>
                <a:ea typeface="ＭＳ Ｐゴシック" pitchFamily="-110" charset="-128"/>
                <a:cs typeface="ＭＳ Ｐゴシック" pitchFamily="-110" charset="-128"/>
              </a:rPr>
              <a:t>ciphertext</a:t>
            </a:r>
            <a:r>
              <a:rPr lang="en-US" dirty="0">
                <a:latin typeface="Arial" pitchFamily="-110" charset="0"/>
                <a:ea typeface="ＭＳ Ｐゴシック" pitchFamily="-110" charset="-128"/>
                <a:cs typeface="ＭＳ Ｐゴシック" pitchFamily="-110" charset="-128"/>
              </a:rPr>
              <a:t> until an intelligible translation into plaintext is obtained. On average, half of all possible keys must be tried to achieve success. This attack type can be performed by anyone with limited knowledge and suitable tools.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4265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E2027D8-8F21-DE43-B42D-A54F7CA3580B}" type="slidenum">
              <a:rPr lang="en-AU">
                <a:latin typeface="Arial" pitchFamily="-110" charset="0"/>
              </a:rPr>
              <a:pPr/>
              <a:t>5</a:t>
            </a:fld>
            <a:endParaRPr lang="en-AU">
              <a:latin typeface="Arial" pitchFamily="-110" charset="0"/>
            </a:endParaRPr>
          </a:p>
        </p:txBody>
      </p:sp>
      <p:sp>
        <p:nvSpPr>
          <p:cNvPr id="28675" name="Rectangle 2"/>
          <p:cNvSpPr>
            <a:spLocks noGrp="1" noRot="1" noChangeAspect="1" noChangeArrowheads="1" noTextEdit="1"/>
          </p:cNvSpPr>
          <p:nvPr>
            <p:ph type="sldImg"/>
          </p:nvPr>
        </p:nvSpPr>
        <p:spPr>
          <a:xfrm>
            <a:off x="123825" y="571500"/>
            <a:ext cx="6613525" cy="3721100"/>
          </a:xfrm>
          <a:ln/>
        </p:spPr>
      </p:sp>
      <p:sp>
        <p:nvSpPr>
          <p:cNvPr id="28676"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pitchFamily="-110" charset="-128"/>
                <a:cs typeface="Arial" pitchFamily="34" charset="0"/>
              </a:rPr>
              <a:t>The most commonly used symmetric encryption algorithms are block ciphers. A block cipher processes the plaintext input in fixed-size blocks and produces a block of </a:t>
            </a:r>
            <a:r>
              <a:rPr lang="en-US" dirty="0" err="1">
                <a:latin typeface="Arial" pitchFamily="34" charset="0"/>
                <a:ea typeface="ＭＳ Ｐゴシック" pitchFamily="-110" charset="-128"/>
                <a:cs typeface="Arial" pitchFamily="34" charset="0"/>
              </a:rPr>
              <a:t>ciphertext</a:t>
            </a:r>
            <a:r>
              <a:rPr lang="en-US" dirty="0">
                <a:latin typeface="Arial" pitchFamily="34" charset="0"/>
                <a:ea typeface="ＭＳ Ｐゴシック" pitchFamily="-110" charset="-128"/>
                <a:cs typeface="Arial" pitchFamily="34" charset="0"/>
              </a:rPr>
              <a:t> of equal size for each plaintext block. The algorithm processes longer plaintext amounts as a series of fixed-size blocks. The most important symmetric algorithms, all of which are block ciphers, are the Data Encryption Standard (DES), triple DES, and the Advanced Encryption Standard (AES); see Table.  This subsection provides an overview of these algorithms. The technical details are presented later.</a:t>
            </a:r>
          </a:p>
        </p:txBody>
      </p:sp>
    </p:spTree>
    <p:extLst>
      <p:ext uri="{BB962C8B-B14F-4D97-AF65-F5344CB8AC3E}">
        <p14:creationId xmlns:p14="http://schemas.microsoft.com/office/powerpoint/2010/main" val="200665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41D161F-7245-BE4F-9C02-B359E60FBFCD}" type="slidenum">
              <a:rPr lang="en-AU">
                <a:latin typeface="Arial" pitchFamily="-110" charset="0"/>
              </a:rPr>
              <a:pPr/>
              <a:t>6</a:t>
            </a:fld>
            <a:endParaRPr lang="en-AU">
              <a:latin typeface="Arial" pitchFamily="-110" charset="0"/>
            </a:endParaRPr>
          </a:p>
        </p:txBody>
      </p:sp>
      <p:sp>
        <p:nvSpPr>
          <p:cNvPr id="30723" name="Rectangle 2"/>
          <p:cNvSpPr>
            <a:spLocks noGrp="1" noRot="1" noChangeAspect="1" noChangeArrowheads="1" noTextEdit="1"/>
          </p:cNvSpPr>
          <p:nvPr>
            <p:ph type="sldImg"/>
          </p:nvPr>
        </p:nvSpPr>
        <p:spPr>
          <a:xfrm>
            <a:off x="57150" y="214313"/>
            <a:ext cx="6616700" cy="3722687"/>
          </a:xfrm>
          <a:ln/>
        </p:spPr>
      </p:sp>
      <p:sp>
        <p:nvSpPr>
          <p:cNvPr id="30724" name="Rectangle 3"/>
          <p:cNvSpPr>
            <a:spLocks noGrp="1" noChangeArrowheads="1"/>
          </p:cNvSpPr>
          <p:nvPr>
            <p:ph type="body" idx="1"/>
          </p:nvPr>
        </p:nvSpPr>
        <p:spPr>
          <a:xfrm>
            <a:off x="296149" y="4056032"/>
            <a:ext cx="6274325" cy="5378629"/>
          </a:xfrm>
          <a:noFill/>
          <a:ln/>
        </p:spPr>
        <p:txBody>
          <a:bodyPr/>
          <a:lstStyle/>
          <a:p>
            <a:pPr>
              <a:spcBef>
                <a:spcPts val="0"/>
              </a:spcBef>
            </a:pPr>
            <a:r>
              <a:rPr lang="en-US" dirty="0">
                <a:latin typeface="Arial" pitchFamily="-110" charset="0"/>
                <a:ea typeface="ＭＳ Ｐゴシック" pitchFamily="-110" charset="-128"/>
                <a:cs typeface="ＭＳ Ｐゴシック" pitchFamily="-110" charset="-128"/>
              </a:rPr>
              <a:t>The most widely used encryption scheme is based on the Data Encryption Standard (DES) adopted in 1977 by the National Bureau of Standards, now the National Institute of Standards and Technology (NIST), as Federal Information Processing Standard 46 (FIPS PUB 46).1 The algorithm itself is referred to as the Data Encryption Algorithm (DEA). DES takes a plaintext block of 64 bits and a key of 56 bits, to produce a ciphertext block of 64 bits. Was the most popular algorithm until recent days.</a:t>
            </a:r>
          </a:p>
          <a:p>
            <a:pPr>
              <a:spcBef>
                <a:spcPts val="0"/>
              </a:spcBef>
            </a:pPr>
            <a:r>
              <a:rPr lang="en-US" dirty="0">
                <a:latin typeface="Arial" pitchFamily="-110" charset="0"/>
                <a:ea typeface="ＭＳ Ｐゴシック" pitchFamily="-110" charset="-128"/>
                <a:cs typeface="ＭＳ Ｐゴシック" pitchFamily="-110" charset="-128"/>
              </a:rPr>
              <a:t>Concerns about the strength of DES fall into two categories: concerns about the algorithm itself and concerns about the use of a 56-bit key. The first concern refers to the possibility that cryptanalysis is possible by exploiting the characteristics of the DES algorithm. Over the years, there have been numerous attempts to find and exploit weaknesses in the algorithm, making DES the most-studied encryption algorithm in existence. Despite numerous approaches, no one has so far reported a fatal weakness in DES.</a:t>
            </a:r>
          </a:p>
          <a:p>
            <a:pPr>
              <a:spcBef>
                <a:spcPts val="0"/>
              </a:spcBef>
            </a:pPr>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more serious concern is key length. With a key length of 56 bits, there are 2</a:t>
            </a:r>
            <a:r>
              <a:rPr lang="en-US" baseline="30000" dirty="0">
                <a:latin typeface="Arial" pitchFamily="-110" charset="0"/>
                <a:ea typeface="ＭＳ Ｐゴシック" pitchFamily="-110" charset="-128"/>
                <a:cs typeface="ＭＳ Ｐゴシック" pitchFamily="-110" charset="-128"/>
              </a:rPr>
              <a:t>56 </a:t>
            </a:r>
            <a:r>
              <a:rPr lang="en-US" dirty="0">
                <a:latin typeface="Arial" pitchFamily="-110" charset="0"/>
                <a:ea typeface="ＭＳ Ｐゴシック" pitchFamily="-110" charset="-128"/>
                <a:cs typeface="ＭＳ Ｐゴシック" pitchFamily="-110" charset="-128"/>
              </a:rPr>
              <a:t>possible keys, which is approximately 7.2 x 10</a:t>
            </a:r>
            <a:r>
              <a:rPr lang="en-US" baseline="30000" dirty="0">
                <a:latin typeface="Arial" pitchFamily="-110" charset="0"/>
                <a:ea typeface="ＭＳ Ｐゴシック" pitchFamily="-110" charset="-128"/>
                <a:cs typeface="ＭＳ Ｐゴシック" pitchFamily="-110" charset="-128"/>
              </a:rPr>
              <a:t>16</a:t>
            </a:r>
            <a:r>
              <a:rPr lang="en-US" dirty="0">
                <a:latin typeface="Arial" pitchFamily="-110" charset="0"/>
                <a:ea typeface="ＭＳ Ｐゴシック" pitchFamily="-110" charset="-128"/>
                <a:cs typeface="ＭＳ Ｐゴシック" pitchFamily="-110" charset="-128"/>
              </a:rPr>
              <a:t> keys. </a:t>
            </a:r>
            <a:r>
              <a:rPr lang="en-US" sz="1100" kern="1200" dirty="0">
                <a:solidFill>
                  <a:schemeClr val="tx1"/>
                </a:solidFill>
                <a:effectLst/>
                <a:latin typeface="Arial" pitchFamily="-108" charset="0"/>
                <a:ea typeface="ＭＳ Ｐゴシック" pitchFamily="33" charset="-128"/>
                <a:cs typeface="ＭＳ Ｐゴシック" pitchFamily="33" charset="-128"/>
              </a:rPr>
              <a:t> Given the speed of commercial off-the-shelf processors, this key length is woefully inadequate. A paper from Seagate Technology [SEAG08] suggests that a rate of one billion (10</a:t>
            </a:r>
            <a:r>
              <a:rPr lang="en-US" sz="1100" kern="1200" baseline="30000" dirty="0">
                <a:solidFill>
                  <a:schemeClr val="tx1"/>
                </a:solidFill>
                <a:effectLst/>
                <a:latin typeface="Arial" pitchFamily="-108" charset="0"/>
                <a:ea typeface="ＭＳ Ｐゴシック" pitchFamily="33" charset="-128"/>
                <a:cs typeface="ＭＳ Ｐゴシック" pitchFamily="33" charset="-128"/>
              </a:rPr>
              <a:t>9 </a:t>
            </a:r>
            <a:r>
              <a:rPr lang="en-US" sz="1100" kern="1200" dirty="0">
                <a:solidFill>
                  <a:schemeClr val="tx1"/>
                </a:solidFill>
                <a:effectLst/>
                <a:latin typeface="Arial" pitchFamily="-108" charset="0"/>
                <a:ea typeface="ＭＳ Ｐゴシック" pitchFamily="33" charset="-128"/>
                <a:cs typeface="ＭＳ Ｐゴシック" pitchFamily="33" charset="-128"/>
              </a:rPr>
              <a:t>) key combinations per second is reasonable for today’s multicore computers. Recent offerings confirm this. Both Intel and AMD now offer hardware-based instructions to accelerate the use of AES. Tests run on a contemporary multicore Intel machine resulted in an encryption rate of about half a billion encryptions per second [BASU12]. Another recent analysis suggests that with contemporary supercomputer technology, a rate of 10</a:t>
            </a:r>
            <a:r>
              <a:rPr lang="en-US" sz="1100" kern="1200" baseline="30000" dirty="0">
                <a:solidFill>
                  <a:schemeClr val="tx1"/>
                </a:solidFill>
                <a:effectLst/>
                <a:latin typeface="Arial" pitchFamily="-108" charset="0"/>
                <a:ea typeface="ＭＳ Ｐゴシック" pitchFamily="33" charset="-128"/>
                <a:cs typeface="ＭＳ Ｐゴシック" pitchFamily="33" charset="-128"/>
              </a:rPr>
              <a:t>13 </a:t>
            </a:r>
            <a:r>
              <a:rPr lang="en-US" sz="1100" kern="1200" dirty="0">
                <a:solidFill>
                  <a:schemeClr val="tx1"/>
                </a:solidFill>
                <a:effectLst/>
                <a:latin typeface="Arial" pitchFamily="-108" charset="0"/>
                <a:ea typeface="ＭＳ Ｐゴシック" pitchFamily="33" charset="-128"/>
                <a:cs typeface="ＭＳ Ｐゴシック" pitchFamily="33" charset="-128"/>
              </a:rPr>
              <a:t> encryptions/s is reasonable.</a:t>
            </a:r>
          </a:p>
          <a:p>
            <a:r>
              <a:rPr lang="en-US" sz="1100" kern="1200" dirty="0">
                <a:solidFill>
                  <a:schemeClr val="tx1"/>
                </a:solidFill>
                <a:effectLst/>
                <a:latin typeface="Arial" pitchFamily="-108" charset="0"/>
                <a:ea typeface="ＭＳ Ｐゴシック" pitchFamily="33" charset="-128"/>
                <a:cs typeface="ＭＳ Ｐゴシック" pitchFamily="33" charset="-128"/>
              </a:rPr>
              <a:t> </a:t>
            </a:r>
            <a:r>
              <a:rPr lang="en-US" dirty="0">
                <a:latin typeface="Arial" pitchFamily="-110" charset="0"/>
                <a:ea typeface="ＭＳ Ｐゴシック" pitchFamily="-110" charset="-128"/>
                <a:cs typeface="ＭＳ Ｐゴシック" pitchFamily="-110" charset="-128"/>
              </a:rPr>
              <a:t> </a:t>
            </a:r>
          </a:p>
          <a:p>
            <a:pPr>
              <a:spcBef>
                <a:spcPts val="0"/>
              </a:spcBef>
            </a:pPr>
            <a:r>
              <a:rPr lang="en-US" dirty="0">
                <a:latin typeface="Arial" pitchFamily="-110" charset="0"/>
                <a:ea typeface="ＭＳ Ｐゴシック" pitchFamily="-110" charset="-128"/>
                <a:cs typeface="ＭＳ Ｐゴシック" pitchFamily="-110" charset="-128"/>
              </a:rPr>
              <a:t>DES finally and definitively proved insecure in July 1998, when the Electronic Frontier Foundation (EFF) announced that it had broken a DES encryption using a special-purpose “DES cracker” machine that was built for less than $250,000. The attack took less than three days. The EFF has published a detailed description of the machine, enabling others to build their own cracker [EFF98]. And, of course, hardware prices will continue to drop as speeds increase, making DES virtually worthless.</a:t>
            </a:r>
          </a:p>
        </p:txBody>
      </p:sp>
    </p:spTree>
    <p:extLst>
      <p:ext uri="{BB962C8B-B14F-4D97-AF65-F5344CB8AC3E}">
        <p14:creationId xmlns:p14="http://schemas.microsoft.com/office/powerpoint/2010/main" val="54117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928C4FB-7298-D14C-96D7-BA07164FC86F}" type="slidenum">
              <a:rPr lang="en-AU">
                <a:latin typeface="Arial" pitchFamily="-110" charset="0"/>
              </a:rPr>
              <a:pPr/>
              <a:t>7</a:t>
            </a:fld>
            <a:endParaRPr lang="en-AU">
              <a:latin typeface="Arial" pitchFamily="-110" charset="0"/>
            </a:endParaRPr>
          </a:p>
        </p:txBody>
      </p:sp>
      <p:sp>
        <p:nvSpPr>
          <p:cNvPr id="26627" name="Rectangle 2"/>
          <p:cNvSpPr>
            <a:spLocks noGrp="1" noRot="1" noChangeAspect="1" noChangeArrowheads="1" noTextEdit="1"/>
          </p:cNvSpPr>
          <p:nvPr>
            <p:ph type="sldImg"/>
          </p:nvPr>
        </p:nvSpPr>
        <p:spPr>
          <a:xfrm>
            <a:off x="123825" y="571500"/>
            <a:ext cx="6613525" cy="3721100"/>
          </a:xfrm>
          <a:ln/>
        </p:spPr>
      </p:sp>
      <p:sp>
        <p:nvSpPr>
          <p:cNvPr id="26628" name="Rectangle 3"/>
          <p:cNvSpPr>
            <a:spLocks noGrp="1" noChangeArrowheads="1"/>
          </p:cNvSpPr>
          <p:nvPr>
            <p:ph type="body" idx="1"/>
          </p:nvPr>
        </p:nvSpPr>
        <p:spPr>
          <a:xfrm>
            <a:off x="679768" y="4715907"/>
            <a:ext cx="5513670" cy="4881377"/>
          </a:xfrm>
          <a:noFill/>
          <a:ln/>
        </p:spPr>
        <p:txBody>
          <a:bodyPr/>
          <a:lstStyle/>
          <a:p>
            <a:r>
              <a:rPr lang="en-US" sz="1100" b="0" i="0" u="none" strike="noStrike" kern="1200" baseline="0" dirty="0">
                <a:solidFill>
                  <a:schemeClr val="tx1"/>
                </a:solidFill>
                <a:latin typeface="Arial" pitchFamily="-108" charset="0"/>
                <a:ea typeface="ＭＳ Ｐゴシック" pitchFamily="33" charset="-128"/>
                <a:cs typeface="ＭＳ Ｐゴシック" pitchFamily="33" charset="-128"/>
              </a:rPr>
              <a:t>Table 2.2 shows how much time is required for a brute-force attack for various key sizes. As can be seen, a single PC can break DES in about a year; if multiple PCs work in parallel, the time is drastically shortened. Today’s supercomputers should be able to find a key in about an hour. Key sizes of 128 bits or greater are effectively unbreakable using simply a brute-force approach. Even if we managed to speed up the attacking system by a factor of 1 trillion (10</a:t>
            </a:r>
            <a:r>
              <a:rPr lang="en-US" sz="1100" b="0" i="0" u="none" strike="noStrike" kern="1200" baseline="30000" dirty="0">
                <a:solidFill>
                  <a:schemeClr val="tx1"/>
                </a:solidFill>
                <a:latin typeface="Arial" pitchFamily="-108" charset="0"/>
                <a:ea typeface="ＭＳ Ｐゴシック" pitchFamily="33" charset="-128"/>
                <a:cs typeface="ＭＳ Ｐゴシック" pitchFamily="33" charset="-128"/>
              </a:rPr>
              <a:t>12</a:t>
            </a:r>
            <a:r>
              <a:rPr lang="en-US" sz="1100" b="0" i="0" u="none" strike="noStrike" kern="1200" baseline="0" dirty="0">
                <a:solidFill>
                  <a:schemeClr val="tx1"/>
                </a:solidFill>
                <a:latin typeface="Arial" pitchFamily="-108" charset="0"/>
                <a:ea typeface="ＭＳ Ｐゴシック" pitchFamily="33" charset="-128"/>
                <a:cs typeface="ＭＳ Ｐゴシック" pitchFamily="33" charset="-128"/>
              </a:rPr>
              <a:t> ), it would still take over 100,000 years to break a code using a 128-bit key.</a:t>
            </a:r>
            <a:endParaRPr lang="en-US" dirty="0">
              <a:latin typeface="Times New Roman" pitchFamily="-110" charset="0"/>
              <a:ea typeface="ＭＳ Ｐゴシック" pitchFamily="-110" charset="-128"/>
              <a:cs typeface="ＭＳ Ｐゴシック" pitchFamily="-110" charset="-128"/>
            </a:endParaRPr>
          </a:p>
          <a:p>
            <a:pPr eaLnBrk="1" hangingPunct="1">
              <a:spcBef>
                <a:spcPts val="0"/>
              </a:spcBef>
            </a:pPr>
            <a:r>
              <a:rPr lang="en-US" dirty="0">
                <a:latin typeface="Arial" pitchFamily="34" charset="0"/>
                <a:ea typeface="ＭＳ Ｐゴシック" pitchFamily="-110" charset="-128"/>
                <a:cs typeface="Arial" pitchFamily="34" charset="0"/>
              </a:rPr>
              <a:t>At this performance level, a 56-bit key is no longer computationally secure – hence DES is no longer considered secure.</a:t>
            </a:r>
          </a:p>
          <a:p>
            <a:pPr eaLnBrk="1" hangingPunct="1">
              <a:spcBef>
                <a:spcPts val="0"/>
              </a:spcBef>
            </a:pPr>
            <a:endParaRPr lang="en-US" dirty="0">
              <a:latin typeface="Arial" pitchFamily="34" charset="0"/>
              <a:ea typeface="ＭＳ Ｐゴシック" pitchFamily="-110" charset="-128"/>
              <a:cs typeface="Arial" pitchFamily="34" charset="0"/>
            </a:endParaRPr>
          </a:p>
        </p:txBody>
      </p:sp>
    </p:spTree>
    <p:extLst>
      <p:ext uri="{BB962C8B-B14F-4D97-AF65-F5344CB8AC3E}">
        <p14:creationId xmlns:p14="http://schemas.microsoft.com/office/powerpoint/2010/main" val="300362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AFFF266-5831-A744-AC73-233EE3AED622}" type="slidenum">
              <a:rPr lang="en-AU">
                <a:latin typeface="Arial" pitchFamily="-110" charset="0"/>
              </a:rPr>
              <a:pPr/>
              <a:t>8</a:t>
            </a:fld>
            <a:endParaRPr lang="en-AU">
              <a:latin typeface="Arial" pitchFamily="-110" charset="0"/>
            </a:endParaRPr>
          </a:p>
        </p:txBody>
      </p:sp>
      <p:sp>
        <p:nvSpPr>
          <p:cNvPr id="34819" name="Rectangle 2"/>
          <p:cNvSpPr>
            <a:spLocks noGrp="1" noRot="1" noChangeAspect="1" noChangeArrowheads="1" noTextEdit="1"/>
          </p:cNvSpPr>
          <p:nvPr>
            <p:ph type="sldImg"/>
          </p:nvPr>
        </p:nvSpPr>
        <p:spPr>
          <a:xfrm>
            <a:off x="123825" y="571500"/>
            <a:ext cx="6613525" cy="3721100"/>
          </a:xfrm>
          <a:ln/>
        </p:spPr>
      </p:sp>
      <p:sp>
        <p:nvSpPr>
          <p:cNvPr id="3482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life of DES was extended by the use of triple DES (3DES), which involves repeating the basic DES algorithm three times, using either two or three unique keys, for a key size of 112 or 168 bits. Triple DES (3DES) was first standardized for use in financial applications in ANSI standard X9.17 in 1985.</a:t>
            </a:r>
          </a:p>
          <a:p>
            <a:r>
              <a:rPr lang="en-US" dirty="0">
                <a:latin typeface="Arial" pitchFamily="-110" charset="0"/>
                <a:ea typeface="ＭＳ Ｐゴシック" pitchFamily="-110" charset="-128"/>
                <a:cs typeface="ＭＳ Ｐゴシック" pitchFamily="-110" charset="-128"/>
              </a:rPr>
              <a:t>3DES was incorporated as part of the Data Encryption Standard in 1999, with the publication of FIPS PUB 46-3.</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3DES has two attractions that assure its widespread use over the next few years. First, with its 168-bit key length, it overcomes the vulnerability to brute-force attack of DES. Second, the underlying encryption algorithm in 3DES is the same as in DES. This algorithm has been subjected to more scrutiny than any other encryption algorithm over a longer period of time, and no effective cryptanalytic attack based on the algorithm rather than brute force has been found. Accordingly, there is a high level of confidence that 3DES is very resistant to cryptanalysis. If security were the only consideration, then 3DES would be an appropriate choice for a standardized encryption algorithm for decades to come.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principal drawback of 3DES is that the algorithm is relatively sluggish in software. The original DES was designed for mid-1970s hardware implementation and does not produce efficient software code. 3DES, which requires three times as many calculations as DES, is correspondingly slower. A secondary drawback is that both DES and 3DES use a 64-bit block size. For reasons of both efficiency and security, a larger block size is desirable.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968677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2313EC9-A858-154B-BCF4-68836FB2E02C}" type="slidenum">
              <a:rPr lang="en-AU">
                <a:latin typeface="Arial" pitchFamily="-110" charset="0"/>
              </a:rPr>
              <a:pPr/>
              <a:t>9</a:t>
            </a:fld>
            <a:endParaRPr lang="en-AU">
              <a:latin typeface="Arial" pitchFamily="-110" charset="0"/>
            </a:endParaRPr>
          </a:p>
        </p:txBody>
      </p:sp>
      <p:sp>
        <p:nvSpPr>
          <p:cNvPr id="36867" name="Rectangle 2"/>
          <p:cNvSpPr>
            <a:spLocks noGrp="1" noRot="1" noChangeAspect="1" noChangeArrowheads="1" noTextEdit="1"/>
          </p:cNvSpPr>
          <p:nvPr>
            <p:ph type="sldImg"/>
          </p:nvPr>
        </p:nvSpPr>
        <p:spPr>
          <a:xfrm>
            <a:off x="123825" y="571500"/>
            <a:ext cx="6613525" cy="3721100"/>
          </a:xfrm>
          <a:ln/>
        </p:spPr>
      </p:sp>
      <p:sp>
        <p:nvSpPr>
          <p:cNvPr id="36868"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Because of its drawbacks, 3DES is not a reasonable candidate for long-term use. As a replacement, NIST in 1997 issued a call for proposals for a new Advanced Encryption Standard (AES), which should have a security strength equal to or better than 3DES and significantly improved efficiency. In addition to these general requirements, NIST specified that AES must be a symmetric block cipher with a block length of 128 bits and support for key lengths of 128, 192, and 256 bits. Evaluation criteria included security, computational efficiency, memory requirements, hardware and software suitability, and flexibility.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a first round of evaluation, 15 proposed algorithms were accepted. A second round narrowed the field to 5 algorithms. NIST completed its evaluation process and published a final standard (FIPS PUB 197) in November of 2001. NIST selected </a:t>
            </a:r>
            <a:r>
              <a:rPr lang="en-US" dirty="0" err="1">
                <a:latin typeface="Arial" pitchFamily="-110" charset="0"/>
                <a:ea typeface="ＭＳ Ｐゴシック" pitchFamily="-110" charset="-128"/>
                <a:cs typeface="ＭＳ Ｐゴシック" pitchFamily="-110" charset="-128"/>
              </a:rPr>
              <a:t>Rijndael</a:t>
            </a:r>
            <a:r>
              <a:rPr lang="en-US" dirty="0">
                <a:latin typeface="Arial" pitchFamily="-110" charset="0"/>
                <a:ea typeface="ＭＳ Ｐゴシック" pitchFamily="-110" charset="-128"/>
                <a:cs typeface="ＭＳ Ｐゴシック" pitchFamily="-110" charset="-128"/>
              </a:rPr>
              <a:t> as the proposed AES algorithm. AES is now widely available in commercial products. AES is described in detail later on.</a:t>
            </a:r>
            <a:endParaRPr lang="en-US" dirty="0">
              <a:solidFill>
                <a:srgbClr val="000000"/>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976768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6"/>
          <p:cNvGrpSpPr>
            <a:grpSpLocks/>
          </p:cNvGrpSpPr>
          <p:nvPr/>
        </p:nvGrpSpPr>
        <p:grpSpPr bwMode="auto">
          <a:xfrm>
            <a:off x="0" y="1460500"/>
            <a:ext cx="12192000" cy="46038"/>
            <a:chOff x="0" y="1613647"/>
            <a:chExt cx="9144000" cy="45291"/>
          </a:xfrm>
        </p:grpSpPr>
        <p:cxnSp>
          <p:nvCxnSpPr>
            <p:cNvPr id="5" name="Straight Connector 4"/>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9"/>
          <p:cNvGrpSpPr>
            <a:grpSpLocks/>
          </p:cNvGrpSpPr>
          <p:nvPr/>
        </p:nvGrpSpPr>
        <p:grpSpPr bwMode="auto">
          <a:xfrm>
            <a:off x="0" y="4953000"/>
            <a:ext cx="12192000" cy="46038"/>
            <a:chOff x="0" y="1613647"/>
            <a:chExt cx="9144000" cy="45291"/>
          </a:xfrm>
        </p:grpSpPr>
        <p:cxnSp>
          <p:nvCxnSpPr>
            <p:cNvPr id="8" name="Straight Connector 7"/>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Oval 9"/>
          <p:cNvSpPr>
            <a:spLocks noChangeAspect="1"/>
          </p:cNvSpPr>
          <p:nvPr/>
        </p:nvSpPr>
        <p:spPr>
          <a:xfrm>
            <a:off x="161366" y="85166"/>
            <a:ext cx="5910729" cy="4433047"/>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1" name="Oval 10"/>
          <p:cNvSpPr/>
          <p:nvPr/>
        </p:nvSpPr>
        <p:spPr>
          <a:xfrm>
            <a:off x="239060" y="112059"/>
            <a:ext cx="5601673" cy="4201255"/>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352614" y="138953"/>
            <a:ext cx="5318369" cy="4056383"/>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3" name="Oval 12"/>
          <p:cNvSpPr/>
          <p:nvPr/>
        </p:nvSpPr>
        <p:spPr>
          <a:xfrm>
            <a:off x="352613" y="138953"/>
            <a:ext cx="5196035" cy="3897026"/>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127000" dist="63500" dir="162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5486400" y="1572768"/>
            <a:ext cx="6547104" cy="2130552"/>
          </a:xfrm>
        </p:spPr>
        <p:txBody>
          <a:bodyPr anchor="b" anchorCtr="0"/>
          <a:lstStyle>
            <a:lvl1pPr algn="r" defTabSz="914400" rtl="0" eaLnBrk="1" latinLnBrk="0" hangingPunct="1">
              <a:spcBef>
                <a:spcPct val="0"/>
              </a:spcBef>
              <a:buNone/>
              <a:defRPr sz="4800" b="1" kern="1200">
                <a:solidFill>
                  <a:schemeClr val="tx1"/>
                </a:solidFill>
                <a:effectLst>
                  <a:outerShdw blurRad="50800" dist="50800" dir="2700000" algn="tl" rotWithShape="0">
                    <a:schemeClr val="bg1">
                      <a:alpha val="30000"/>
                    </a:schemeClr>
                  </a:outerShdw>
                </a:effectLst>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5486400" y="3711388"/>
            <a:ext cx="6547104" cy="886968"/>
          </a:xfrm>
        </p:spPr>
        <p:txBody>
          <a:bodyPr/>
          <a:lstStyle>
            <a:lvl1pPr marL="0" indent="0" algn="r" defTabSz="914400" rtl="0" eaLnBrk="1" latinLnBrk="0" hangingPunct="1">
              <a:spcBef>
                <a:spcPct val="20000"/>
              </a:spcBef>
              <a:buClr>
                <a:schemeClr val="accent1"/>
              </a:buClr>
              <a:buSzPct val="90000"/>
              <a:buFont typeface="Wingdings" pitchFamily="2" charset="2"/>
              <a:buNone/>
              <a:defRPr sz="2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Date Placeholder 3"/>
          <p:cNvSpPr>
            <a:spLocks noGrp="1"/>
          </p:cNvSpPr>
          <p:nvPr>
            <p:ph type="dt" sz="half" idx="10"/>
          </p:nvPr>
        </p:nvSpPr>
        <p:spPr/>
        <p:txBody>
          <a:bodyPr/>
          <a:lstStyle>
            <a:lvl1pPr>
              <a:defRPr/>
            </a:lvl1pPr>
          </a:lstStyle>
          <a:p>
            <a:pPr>
              <a:defRPr/>
            </a:pPr>
            <a:endParaRPr lang="en-US"/>
          </a:p>
        </p:txBody>
      </p:sp>
      <p:sp>
        <p:nvSpPr>
          <p:cNvPr id="15" name="Footer Placeholder 4"/>
          <p:cNvSpPr>
            <a:spLocks noGrp="1"/>
          </p:cNvSpPr>
          <p:nvPr>
            <p:ph type="ftr" sz="quarter" idx="11"/>
          </p:nvPr>
        </p:nvSpPr>
        <p:spPr/>
        <p:txBody>
          <a:bodyPr/>
          <a:lstStyle>
            <a:lvl1pPr>
              <a:defRPr/>
            </a:lvl1pPr>
          </a:lstStyle>
          <a:p>
            <a:pPr>
              <a:defRPr/>
            </a:pPr>
            <a:endParaRPr lang="en-US"/>
          </a:p>
        </p:txBody>
      </p:sp>
      <p:sp>
        <p:nvSpPr>
          <p:cNvPr id="16" name="Slide Number Placeholder 5"/>
          <p:cNvSpPr>
            <a:spLocks noGrp="1"/>
          </p:cNvSpPr>
          <p:nvPr>
            <p:ph type="sldNum" sz="quarter" idx="12"/>
          </p:nvPr>
        </p:nvSpPr>
        <p:spPr/>
        <p:txBody>
          <a:bodyPr/>
          <a:lstStyle>
            <a:lvl1pPr>
              <a:defRPr/>
            </a:lvl1pPr>
          </a:lstStyle>
          <a:p>
            <a:pPr>
              <a:defRPr/>
            </a:pPr>
            <a:fld id="{7D90DA3F-D5EC-A449-BE2A-0D0F78B4552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179513"/>
            <a:ext cx="12192000" cy="44450"/>
            <a:chOff x="0" y="1613647"/>
            <a:chExt cx="9144000" cy="45291"/>
          </a:xfrm>
        </p:grpSpPr>
        <p:cxnSp>
          <p:nvCxnSpPr>
            <p:cNvPr id="6" name="Straight Connector 5"/>
            <p:cNvCxnSpPr/>
            <p:nvPr/>
          </p:nvCxnSpPr>
          <p:spPr>
            <a:xfrm>
              <a:off x="0" y="1657320"/>
              <a:ext cx="9144000" cy="161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5715000"/>
            <a:ext cx="12192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5713508" y="1116106"/>
            <a:ext cx="62992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609600" y="1524000"/>
            <a:ext cx="4775200" cy="1252538"/>
          </a:xfrm>
        </p:spPr>
        <p:txBody>
          <a:bodyPr anchor="b"/>
          <a:lstStyle>
            <a:lvl1pPr algn="l">
              <a:defRPr sz="3600" b="1"/>
            </a:lvl1pPr>
          </a:lstStyle>
          <a:p>
            <a:r>
              <a:rPr lang="en-US"/>
              <a:t>Click to edit Master title style</a:t>
            </a:r>
            <a:endParaRPr/>
          </a:p>
        </p:txBody>
      </p:sp>
      <p:sp>
        <p:nvSpPr>
          <p:cNvPr id="4" name="Text Placeholder 3"/>
          <p:cNvSpPr>
            <a:spLocks noGrp="1"/>
          </p:cNvSpPr>
          <p:nvPr>
            <p:ph type="body" sz="half" idx="2"/>
          </p:nvPr>
        </p:nvSpPr>
        <p:spPr>
          <a:xfrm>
            <a:off x="609600" y="2895600"/>
            <a:ext cx="4775200" cy="2438400"/>
          </a:xfrm>
        </p:spPr>
        <p:txBody>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p:cNvSpPr>
            <a:spLocks noGrp="1"/>
          </p:cNvSpPr>
          <p:nvPr>
            <p:ph type="pic" idx="1"/>
          </p:nvPr>
        </p:nvSpPr>
        <p:spPr>
          <a:xfrm>
            <a:off x="5964515" y="1148002"/>
            <a:ext cx="5913120" cy="4434987"/>
          </a:xfrm>
          <a:prstGeom prst="ellipse">
            <a:avLst/>
          </a:prstGeom>
          <a:effectLst>
            <a:innerShdw blurRad="63500" dist="50800" dir="18900000">
              <a:prstClr val="black">
                <a:alpha val="30000"/>
              </a:prstClr>
            </a:innerShdw>
          </a:effectLst>
        </p:spPr>
        <p:txBody>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12" name="Date Placeholder 4"/>
          <p:cNvSpPr>
            <a:spLocks noGrp="1"/>
          </p:cNvSpPr>
          <p:nvPr>
            <p:ph type="dt" sz="half" idx="10"/>
          </p:nvPr>
        </p:nvSpPr>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BAA06442-266B-D24B-BC85-556F8344F13F}"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584325"/>
            <a:ext cx="12192000" cy="44450"/>
            <a:chOff x="0" y="1613647"/>
            <a:chExt cx="9144000" cy="45291"/>
          </a:xfrm>
        </p:grpSpPr>
        <p:cxnSp>
          <p:nvCxnSpPr>
            <p:cNvPr id="5" name="Straight Connector 4"/>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5D96984-2685-C445-A98B-66E36569409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6"/>
          <p:cNvGrpSpPr>
            <a:grpSpLocks/>
          </p:cNvGrpSpPr>
          <p:nvPr/>
        </p:nvGrpSpPr>
        <p:grpSpPr bwMode="auto">
          <a:xfrm rot="5400000">
            <a:off x="6563784" y="3399367"/>
            <a:ext cx="6858000" cy="59267"/>
            <a:chOff x="0" y="1613647"/>
            <a:chExt cx="9144000" cy="45291"/>
          </a:xfrm>
        </p:grpSpPr>
        <p:cxnSp>
          <p:nvCxnSpPr>
            <p:cNvPr id="5" name="Straight Connector 4"/>
            <p:cNvCxnSpPr/>
            <p:nvPr/>
          </p:nvCxnSpPr>
          <p:spPr>
            <a:xfrm>
              <a:off x="-14817" y="1679966"/>
              <a:ext cx="9144001"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4817" y="1636293"/>
              <a:ext cx="9144001"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Vertical Title 1"/>
          <p:cNvSpPr>
            <a:spLocks noGrp="1"/>
          </p:cNvSpPr>
          <p:nvPr>
            <p:ph type="title" orient="vert"/>
          </p:nvPr>
        </p:nvSpPr>
        <p:spPr>
          <a:xfrm>
            <a:off x="10075333" y="609601"/>
            <a:ext cx="2116667" cy="55165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609601"/>
            <a:ext cx="8839200" cy="5516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a:xfrm>
            <a:off x="10075334" y="6356351"/>
            <a:ext cx="1530351" cy="365125"/>
          </a:xfrm>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3CCF09A-53E1-5243-B461-0B0BF5DE21C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pSp>
        <p:nvGrpSpPr>
          <p:cNvPr id="4" name="Group 10"/>
          <p:cNvGrpSpPr>
            <a:grpSpLocks/>
          </p:cNvGrpSpPr>
          <p:nvPr/>
        </p:nvGrpSpPr>
        <p:grpSpPr bwMode="auto">
          <a:xfrm>
            <a:off x="0" y="1584325"/>
            <a:ext cx="12192000" cy="44450"/>
            <a:chOff x="0" y="1613647"/>
            <a:chExt cx="9144000" cy="45291"/>
          </a:xfrm>
        </p:grpSpPr>
        <p:cxnSp>
          <p:nvCxnSpPr>
            <p:cNvPr id="5" name="Straight Connector 4"/>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1pPr>
              <a:spcBef>
                <a:spcPts val="20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89A1157-748B-C24F-9525-1F1C6D15AFA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460500"/>
            <a:ext cx="12192000" cy="46038"/>
            <a:chOff x="0" y="1613647"/>
            <a:chExt cx="9144000" cy="45291"/>
          </a:xfrm>
        </p:grpSpPr>
        <p:cxnSp>
          <p:nvCxnSpPr>
            <p:cNvPr id="6" name="Straight Connector 5"/>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4953000"/>
            <a:ext cx="12192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179296" y="685801"/>
            <a:ext cx="7024065"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306235" y="712694"/>
            <a:ext cx="664464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7153835" y="1573306"/>
            <a:ext cx="4870823" cy="2133600"/>
          </a:xfrm>
        </p:spPr>
        <p:txBody>
          <a:bodyPr anchor="b" anchorCtr="0"/>
          <a:lstStyle>
            <a:lvl1pPr algn="r">
              <a:defRPr/>
            </a:lvl1pPr>
          </a:lstStyle>
          <a:p>
            <a:r>
              <a:rPr lang="en-US"/>
              <a:t>Click to edit Master title style</a:t>
            </a:r>
            <a:endParaRPr/>
          </a:p>
        </p:txBody>
      </p:sp>
      <p:sp>
        <p:nvSpPr>
          <p:cNvPr id="3" name="Subtitle 2"/>
          <p:cNvSpPr>
            <a:spLocks noGrp="1"/>
          </p:cNvSpPr>
          <p:nvPr>
            <p:ph type="subTitle" idx="1"/>
          </p:nvPr>
        </p:nvSpPr>
        <p:spPr>
          <a:xfrm>
            <a:off x="7153835" y="3998259"/>
            <a:ext cx="4870823"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8" name="Picture Placeholder 24"/>
          <p:cNvSpPr>
            <a:spLocks noGrp="1"/>
          </p:cNvSpPr>
          <p:nvPr>
            <p:ph type="pic" sz="quarter" idx="13"/>
          </p:nvPr>
        </p:nvSpPr>
        <p:spPr>
          <a:xfrm>
            <a:off x="321644" y="716993"/>
            <a:ext cx="6541945" cy="4852935"/>
          </a:xfrm>
          <a:prstGeom prst="ellipse">
            <a:avLst/>
          </a:prstGeom>
          <a:effectLst>
            <a:innerShdw blurRad="63500" dist="50800" dir="16200000">
              <a:prstClr val="black">
                <a:alpha val="30000"/>
              </a:prstClr>
            </a:innerShdw>
          </a:effectLst>
        </p:spPr>
        <p:txBody>
          <a:bodyPr/>
          <a:lstStyle>
            <a:lvl1pPr algn="r">
              <a:buNone/>
              <a:defRPr sz="1800"/>
            </a:lvl1pPr>
          </a:lstStyle>
          <a:p>
            <a:pPr lvl="0"/>
            <a:r>
              <a:rPr lang="en-US" noProof="0"/>
              <a:t>Click icon to add picture</a:t>
            </a:r>
            <a:endParaRPr noProof="0"/>
          </a:p>
        </p:txBody>
      </p:sp>
      <p:sp>
        <p:nvSpPr>
          <p:cNvPr id="13" name="Date Placeholder 3"/>
          <p:cNvSpPr>
            <a:spLocks noGrp="1"/>
          </p:cNvSpPr>
          <p:nvPr>
            <p:ph type="dt" sz="half" idx="14"/>
          </p:nvPr>
        </p:nvSpPr>
        <p:spPr/>
        <p:txBody>
          <a:bodyPr/>
          <a:lstStyle>
            <a:lvl1pPr>
              <a:defRPr/>
            </a:lvl1pPr>
          </a:lstStyle>
          <a:p>
            <a:pPr>
              <a:defRPr/>
            </a:pPr>
            <a:endParaRPr lang="en-US"/>
          </a:p>
        </p:txBody>
      </p:sp>
      <p:sp>
        <p:nvSpPr>
          <p:cNvPr id="14" name="Footer Placeholder 4"/>
          <p:cNvSpPr>
            <a:spLocks noGrp="1"/>
          </p:cNvSpPr>
          <p:nvPr>
            <p:ph type="ftr" sz="quarter" idx="15"/>
          </p:nvPr>
        </p:nvSpPr>
        <p:spPr>
          <a:xfrm>
            <a:off x="4165600" y="6356351"/>
            <a:ext cx="3860800" cy="365125"/>
          </a:xfrm>
        </p:spPr>
        <p:txBody>
          <a:bodyPr/>
          <a:lstStyle>
            <a:lvl1pPr algn="ctr">
              <a:defRPr/>
            </a:lvl1pPr>
          </a:lstStyle>
          <a:p>
            <a:pPr>
              <a:defRPr/>
            </a:pPr>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bg>
      <p:bgRef idx="1002">
        <a:schemeClr val="bg2"/>
      </p:bgRef>
    </p:bg>
    <p:spTree>
      <p:nvGrpSpPr>
        <p:cNvPr id="1" name=""/>
        <p:cNvGrpSpPr/>
        <p:nvPr/>
      </p:nvGrpSpPr>
      <p:grpSpPr>
        <a:xfrm>
          <a:off x="0" y="0"/>
          <a:ext cx="0" cy="0"/>
          <a:chOff x="0" y="0"/>
          <a:chExt cx="0" cy="0"/>
        </a:xfrm>
      </p:grpSpPr>
      <p:grpSp>
        <p:nvGrpSpPr>
          <p:cNvPr id="4" name="Group 7"/>
          <p:cNvGrpSpPr>
            <a:grpSpLocks/>
          </p:cNvGrpSpPr>
          <p:nvPr/>
        </p:nvGrpSpPr>
        <p:grpSpPr bwMode="auto">
          <a:xfrm>
            <a:off x="0" y="1447800"/>
            <a:ext cx="12192000" cy="46038"/>
            <a:chOff x="0" y="1613647"/>
            <a:chExt cx="9144000" cy="45291"/>
          </a:xfrm>
        </p:grpSpPr>
        <p:cxnSp>
          <p:nvCxnSpPr>
            <p:cNvPr id="5" name="Straight Connector 4"/>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10"/>
          <p:cNvGrpSpPr>
            <a:grpSpLocks/>
          </p:cNvGrpSpPr>
          <p:nvPr/>
        </p:nvGrpSpPr>
        <p:grpSpPr bwMode="auto">
          <a:xfrm>
            <a:off x="0" y="4940300"/>
            <a:ext cx="12192000" cy="44450"/>
            <a:chOff x="0" y="1613647"/>
            <a:chExt cx="9144000" cy="45291"/>
          </a:xfrm>
        </p:grpSpPr>
        <p:cxnSp>
          <p:nvCxnSpPr>
            <p:cNvPr id="8" name="Straight Connector 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1" y="2133601"/>
            <a:ext cx="10970684" cy="1362075"/>
          </a:xfrm>
        </p:spPr>
        <p:txBody>
          <a:bodyPr anchor="b" anchorCtr="0"/>
          <a:lstStyle>
            <a:lvl1pPr algn="ctr">
              <a:defRPr sz="4800" b="1" cap="none" baseline="0"/>
            </a:lvl1pPr>
          </a:lstStyle>
          <a:p>
            <a:r>
              <a:rPr lang="en-US"/>
              <a:t>Click to edit Master title style</a:t>
            </a:r>
            <a:endParaRPr/>
          </a:p>
        </p:txBody>
      </p:sp>
      <p:sp>
        <p:nvSpPr>
          <p:cNvPr id="3" name="Text Placeholder 2"/>
          <p:cNvSpPr>
            <a:spLocks noGrp="1"/>
          </p:cNvSpPr>
          <p:nvPr>
            <p:ph type="body" idx="1"/>
          </p:nvPr>
        </p:nvSpPr>
        <p:spPr>
          <a:xfrm>
            <a:off x="609601" y="3529014"/>
            <a:ext cx="10970684" cy="1347787"/>
          </a:xfrm>
        </p:spPr>
        <p:txBody>
          <a:bodyPr anchor="t" anchorCtr="0"/>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Date Placeholder 3"/>
          <p:cNvSpPr>
            <a:spLocks noGrp="1"/>
          </p:cNvSpPr>
          <p:nvPr>
            <p:ph type="dt" sz="half" idx="10"/>
          </p:nvPr>
        </p:nvSpPr>
        <p:spPr/>
        <p:txBody>
          <a:bodyPr/>
          <a:lstStyle>
            <a:lvl1pPr>
              <a:defRPr/>
            </a:lvl1pPr>
          </a:lstStyle>
          <a:p>
            <a:pPr>
              <a:defRPr/>
            </a:pPr>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a:lvl1pPr>
          </a:lstStyle>
          <a:p>
            <a:pPr>
              <a:defRPr/>
            </a:pPr>
            <a:fld id="{91116EE0-4657-494F-851C-196220FD9357}"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16"/>
          <p:cNvGrpSpPr>
            <a:grpSpLocks/>
          </p:cNvGrpSpPr>
          <p:nvPr/>
        </p:nvGrpSpPr>
        <p:grpSpPr bwMode="auto">
          <a:xfrm>
            <a:off x="0" y="1584325"/>
            <a:ext cx="12192000" cy="44450"/>
            <a:chOff x="0" y="1613647"/>
            <a:chExt cx="9144000" cy="45291"/>
          </a:xfrm>
        </p:grpSpPr>
        <p:cxnSp>
          <p:nvCxnSpPr>
            <p:cNvPr id="6" name="Straight Connector 5"/>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09600" y="2057401"/>
            <a:ext cx="524256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39840" y="2057401"/>
            <a:ext cx="524256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741004DA-0010-4F44-94A5-71E053EAEC4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584325"/>
            <a:ext cx="12192000" cy="44450"/>
            <a:chOff x="0" y="1613647"/>
            <a:chExt cx="9144000" cy="45291"/>
          </a:xfrm>
        </p:grpSpPr>
        <p:cxnSp>
          <p:nvCxnSpPr>
            <p:cNvPr id="8" name="Straight Connector 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9600" y="1734671"/>
            <a:ext cx="524256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514601"/>
            <a:ext cx="524256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39840" y="1734671"/>
            <a:ext cx="524256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514601"/>
            <a:ext cx="524256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Date Placeholder 6"/>
          <p:cNvSpPr>
            <a:spLocks noGrp="1"/>
          </p:cNvSpPr>
          <p:nvPr>
            <p:ph type="dt" sz="half" idx="10"/>
          </p:nvPr>
        </p:nvSpPr>
        <p:spPr/>
        <p:txBody>
          <a:bodyPr/>
          <a:lstStyle>
            <a:lvl1pPr>
              <a:defRPr/>
            </a:lvl1pPr>
          </a:lstStyle>
          <a:p>
            <a:pPr>
              <a:defRPr/>
            </a:pPr>
            <a:endParaRPr lang="en-US"/>
          </a:p>
        </p:txBody>
      </p:sp>
      <p:sp>
        <p:nvSpPr>
          <p:cNvPr id="11" name="Footer Placeholder 7"/>
          <p:cNvSpPr>
            <a:spLocks noGrp="1"/>
          </p:cNvSpPr>
          <p:nvPr>
            <p:ph type="ftr" sz="quarter" idx="11"/>
          </p:nvPr>
        </p:nvSpPr>
        <p:spPr/>
        <p:txBody>
          <a:bodyPr/>
          <a:lstStyle>
            <a:lvl1pPr>
              <a:defRPr/>
            </a:lvl1pPr>
          </a:lstStyle>
          <a:p>
            <a:pPr>
              <a:defRPr/>
            </a:pPr>
            <a:endParaRPr lang="en-US"/>
          </a:p>
        </p:txBody>
      </p:sp>
      <p:sp>
        <p:nvSpPr>
          <p:cNvPr id="12" name="Slide Number Placeholder 8"/>
          <p:cNvSpPr>
            <a:spLocks noGrp="1"/>
          </p:cNvSpPr>
          <p:nvPr>
            <p:ph type="sldNum" sz="quarter" idx="12"/>
          </p:nvPr>
        </p:nvSpPr>
        <p:spPr/>
        <p:txBody>
          <a:bodyPr/>
          <a:lstStyle>
            <a:lvl1pPr>
              <a:defRPr/>
            </a:lvl1pPr>
          </a:lstStyle>
          <a:p>
            <a:pPr>
              <a:defRPr/>
            </a:pPr>
            <a:fld id="{13064EDF-C471-0C4E-959E-31A3F006248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584325"/>
            <a:ext cx="12192000" cy="44450"/>
            <a:chOff x="0" y="1613647"/>
            <a:chExt cx="9144000" cy="45291"/>
          </a:xfrm>
        </p:grpSpPr>
        <p:cxnSp>
          <p:nvCxnSpPr>
            <p:cNvPr id="4" name="Straight Connector 3"/>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a:p>
        </p:txBody>
      </p:sp>
      <p:sp>
        <p:nvSpPr>
          <p:cNvPr id="7" name="Footer Placeholder 3"/>
          <p:cNvSpPr>
            <a:spLocks noGrp="1"/>
          </p:cNvSpPr>
          <p:nvPr>
            <p:ph type="ftr" sz="quarter" idx="11"/>
          </p:nvPr>
        </p:nvSpPr>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lvl1pPr>
          </a:lstStyle>
          <a:p>
            <a:pPr>
              <a:defRPr/>
            </a:pPr>
            <a:fld id="{01219F74-4F90-2E44-87E6-0693E9293E2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2F535F9-8463-724F-B09C-C62C808E754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658906"/>
            <a:ext cx="4802719" cy="1162050"/>
          </a:xfrm>
        </p:spPr>
        <p:txBody>
          <a:bodyPr anchor="b"/>
          <a:lstStyle>
            <a:lvl1pPr algn="ctr">
              <a:defRPr sz="3600" b="1"/>
            </a:lvl1pPr>
          </a:lstStyle>
          <a:p>
            <a:r>
              <a:rPr lang="en-US"/>
              <a:t>Click to edit Master title style</a:t>
            </a:r>
            <a:endParaRPr/>
          </a:p>
        </p:txBody>
      </p:sp>
      <p:sp>
        <p:nvSpPr>
          <p:cNvPr id="3" name="Content Placeholder 2"/>
          <p:cNvSpPr>
            <a:spLocks noGrp="1"/>
          </p:cNvSpPr>
          <p:nvPr>
            <p:ph idx="1"/>
          </p:nvPr>
        </p:nvSpPr>
        <p:spPr>
          <a:xfrm>
            <a:off x="5964517" y="273051"/>
            <a:ext cx="5608320" cy="5778500"/>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09599" y="1905001"/>
            <a:ext cx="4802719" cy="3733800"/>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9BB3A73-84F8-8243-A795-BD1DD64FC63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09600" y="2057400"/>
            <a:ext cx="10972800"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760884"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108" charset="0"/>
              </a:defRPr>
            </a:lvl1pPr>
          </a:lstStyle>
          <a:p>
            <a:pPr>
              <a:defRPr/>
            </a:pPr>
            <a:endParaRPr lang="en-US"/>
          </a:p>
        </p:txBody>
      </p:sp>
      <p:sp>
        <p:nvSpPr>
          <p:cNvPr id="5" name="Footer Placeholder 4"/>
          <p:cNvSpPr>
            <a:spLocks noGrp="1"/>
          </p:cNvSpPr>
          <p:nvPr>
            <p:ph type="ftr" sz="quarter" idx="3"/>
          </p:nvPr>
        </p:nvSpPr>
        <p:spPr>
          <a:xfrm>
            <a:off x="609600" y="6356351"/>
            <a:ext cx="38608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108" charset="0"/>
              </a:defRPr>
            </a:lvl1pPr>
          </a:lstStyle>
          <a:p>
            <a:pPr>
              <a:defRPr/>
            </a:pPr>
            <a:endParaRPr lang="en-US"/>
          </a:p>
        </p:txBody>
      </p:sp>
      <p:sp>
        <p:nvSpPr>
          <p:cNvPr id="6" name="Slide Number Placeholder 5"/>
          <p:cNvSpPr>
            <a:spLocks noGrp="1"/>
          </p:cNvSpPr>
          <p:nvPr>
            <p:ph type="sldNum" sz="quarter" idx="4"/>
          </p:nvPr>
        </p:nvSpPr>
        <p:spPr>
          <a:xfrm>
            <a:off x="5689600" y="6356351"/>
            <a:ext cx="8128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108" charset="0"/>
              </a:defRPr>
            </a:lvl1pPr>
          </a:lstStyle>
          <a:p>
            <a:pPr>
              <a:defRPr/>
            </a:pPr>
            <a:fld id="{4B541AE8-BBA1-104F-B4DA-DC3A37E341CA}"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16" r:id="rId8"/>
    <p:sldLayoutId id="2147483817" r:id="rId9"/>
    <p:sldLayoutId id="2147483825" r:id="rId10"/>
    <p:sldLayoutId id="2147483826" r:id="rId11"/>
    <p:sldLayoutId id="2147483827" r:id="rId12"/>
  </p:sldLayoutIdLst>
  <p:txStyles>
    <p:titleStyle>
      <a:lvl1pPr algn="ctr" rtl="0" eaLnBrk="0" fontAlgn="base" hangingPunct="0">
        <a:spcBef>
          <a:spcPct val="0"/>
        </a:spcBef>
        <a:spcAft>
          <a:spcPct val="0"/>
        </a:spcAft>
        <a:defRPr sz="4800" b="1" kern="1200">
          <a:solidFill>
            <a:schemeClr val="tx1"/>
          </a:solidFill>
          <a:effectLst>
            <a:outerShdw blurRad="50800" dist="50800" dir="2700000" algn="tl" rotWithShape="0">
              <a:schemeClr val="bg1">
                <a:alpha val="30000"/>
              </a:schemeClr>
            </a:outerShdw>
          </a:effectLst>
          <a:latin typeface="+mj-lt"/>
          <a:ea typeface="ＭＳ Ｐゴシック" pitchFamily="33" charset="-128"/>
          <a:cs typeface="ＭＳ Ｐゴシック" pitchFamily="33" charset="-128"/>
        </a:defRPr>
      </a:lvl1pPr>
      <a:lvl2pPr algn="ctr" rtl="0" eaLnBrk="0" fontAlgn="base" hangingPunct="0">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2pPr>
      <a:lvl3pPr algn="ctr" rtl="0" eaLnBrk="0" fontAlgn="base" hangingPunct="0">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3pPr>
      <a:lvl4pPr algn="ctr" rtl="0" eaLnBrk="0" fontAlgn="base" hangingPunct="0">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4pPr>
      <a:lvl5pPr algn="ctr" rtl="0" eaLnBrk="0" fontAlgn="base" hangingPunct="0">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5pPr>
      <a:lvl6pPr marL="457200" algn="ctr" rtl="0" fontAlgn="base">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6pPr>
      <a:lvl7pPr marL="914400" algn="ctr" rtl="0" fontAlgn="base">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7pPr>
      <a:lvl8pPr marL="1371600" algn="ctr" rtl="0" fontAlgn="base">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8pPr>
      <a:lvl9pPr marL="1828800" algn="ctr" rtl="0" fontAlgn="base">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9pPr>
    </p:titleStyle>
    <p:bodyStyle>
      <a:lvl1pPr marL="342900" indent="-342900" algn="l" rtl="0" eaLnBrk="0" fontAlgn="base" hangingPunct="0">
        <a:spcBef>
          <a:spcPct val="20000"/>
        </a:spcBef>
        <a:spcAft>
          <a:spcPct val="0"/>
        </a:spcAft>
        <a:buClr>
          <a:schemeClr val="accent1"/>
        </a:buClr>
        <a:buSzPct val="90000"/>
        <a:buFont typeface="Wingdings" pitchFamily="-110" charset="2"/>
        <a:buChar char=""/>
        <a:defRPr sz="24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ＭＳ Ｐゴシック" pitchFamily="33" charset="-128"/>
        </a:defRPr>
      </a:lvl1pPr>
      <a:lvl2pPr marL="685800" indent="-336550" algn="l" rtl="0" eaLnBrk="0" fontAlgn="base" hangingPunct="0">
        <a:spcBef>
          <a:spcPct val="20000"/>
        </a:spcBef>
        <a:spcAft>
          <a:spcPct val="0"/>
        </a:spcAft>
        <a:buClr>
          <a:schemeClr val="accent2"/>
        </a:buClr>
        <a:buSzPct val="90000"/>
        <a:buFont typeface="Wingdings" pitchFamily="-110" charset="2"/>
        <a:buChar char=""/>
        <a:defRPr sz="22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2pPr>
      <a:lvl3pPr marL="1035050" indent="-349250" algn="l" rtl="0" eaLnBrk="0" fontAlgn="base" hangingPunct="0">
        <a:spcBef>
          <a:spcPct val="20000"/>
        </a:spcBef>
        <a:spcAft>
          <a:spcPct val="0"/>
        </a:spcAft>
        <a:buClr>
          <a:schemeClr val="accent1"/>
        </a:buClr>
        <a:buSzPct val="90000"/>
        <a:buFont typeface="Wingdings" pitchFamily="-110" charset="2"/>
        <a:buChar char=""/>
        <a:defRPr sz="20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3pPr>
      <a:lvl4pPr marL="1371600" indent="-336550" algn="l" rtl="0" eaLnBrk="0" fontAlgn="base" hangingPunct="0">
        <a:spcBef>
          <a:spcPct val="20000"/>
        </a:spcBef>
        <a:spcAft>
          <a:spcPct val="0"/>
        </a:spcAft>
        <a:buClr>
          <a:schemeClr val="accent2"/>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4pPr>
      <a:lvl5pPr marL="1720850" indent="-349250" algn="l" rtl="0" eaLnBrk="0" fontAlgn="base" hangingPunct="0">
        <a:spcBef>
          <a:spcPct val="20000"/>
        </a:spcBef>
        <a:spcAft>
          <a:spcPct val="0"/>
        </a:spcAft>
        <a:buClr>
          <a:schemeClr val="accent1"/>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png"/><Relationship Id="rId7" Type="http://schemas.openxmlformats.org/officeDocument/2006/relationships/diagramColors" Target="../diagrams/colors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638800" y="1573214"/>
            <a:ext cx="4910138" cy="2130425"/>
          </a:xfrm>
        </p:spPr>
        <p:txBody>
          <a:bodyPr/>
          <a:lstStyle/>
          <a:p>
            <a:pPr algn="ctr" fontAlgn="auto">
              <a:spcAft>
                <a:spcPts val="0"/>
              </a:spcAft>
              <a:defRPr/>
            </a:pPr>
            <a:r>
              <a:rPr lang="en-US" dirty="0"/>
              <a:t>Chapter 2</a:t>
            </a:r>
          </a:p>
        </p:txBody>
      </p:sp>
      <p:sp>
        <p:nvSpPr>
          <p:cNvPr id="13" name="Subtitle 12"/>
          <p:cNvSpPr>
            <a:spLocks noGrp="1"/>
          </p:cNvSpPr>
          <p:nvPr>
            <p:ph type="subTitle" idx="1"/>
          </p:nvPr>
        </p:nvSpPr>
        <p:spPr>
          <a:xfrm>
            <a:off x="5638800" y="3711576"/>
            <a:ext cx="4910138" cy="887413"/>
          </a:xfrm>
        </p:spPr>
        <p:txBody>
          <a:bodyPr/>
          <a:lstStyle/>
          <a:p>
            <a:pPr algn="ctr" fontAlgn="auto">
              <a:spcAft>
                <a:spcPts val="0"/>
              </a:spcAft>
              <a:defRPr/>
            </a:pPr>
            <a:r>
              <a:rPr lang="en-US" sz="3200" dirty="0"/>
              <a:t>Cryptographic Tools</a:t>
            </a:r>
          </a:p>
          <a:p>
            <a:pPr fontAlgn="auto">
              <a:spcAft>
                <a:spcPts val="0"/>
              </a:spcAft>
              <a:defRPr/>
            </a:pPr>
            <a:endParaRPr lang="en-US" dirty="0"/>
          </a:p>
        </p:txBody>
      </p:sp>
      <p:pic>
        <p:nvPicPr>
          <p:cNvPr id="11" name="Picture 10"/>
          <p:cNvPicPr>
            <a:picLocks noChangeAspect="1"/>
          </p:cNvPicPr>
          <p:nvPr/>
        </p:nvPicPr>
        <p:blipFill>
          <a:blip r:embed="rId3"/>
          <a:stretch>
            <a:fillRect/>
          </a:stretch>
        </p:blipFill>
        <p:spPr>
          <a:xfrm>
            <a:off x="2362200" y="1143001"/>
            <a:ext cx="2819400" cy="2109537"/>
          </a:xfrm>
          <a:prstGeom prst="rect">
            <a:avLst/>
          </a:prstGeom>
          <a:effectLst>
            <a:softEdge rad="254000"/>
          </a:effectLst>
        </p:spPr>
      </p:pic>
      <p:pic>
        <p:nvPicPr>
          <p:cNvPr id="28674" name="Picture 2"/>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87848" y="4365104"/>
            <a:ext cx="2736544" cy="2297557"/>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28600"/>
            <a:ext cx="8229600" cy="1143000"/>
          </a:xfrm>
        </p:spPr>
        <p:txBody>
          <a:bodyPr/>
          <a:lstStyle/>
          <a:p>
            <a:pPr eaLnBrk="1" hangingPunct="1">
              <a:defRPr/>
            </a:pPr>
            <a:r>
              <a:rPr lang="en-US" dirty="0">
                <a:solidFill>
                  <a:schemeClr val="accent1"/>
                </a:solidFill>
              </a:rPr>
              <a:t>Practical Security Issues</a:t>
            </a:r>
          </a:p>
        </p:txBody>
      </p:sp>
      <p:sp>
        <p:nvSpPr>
          <p:cNvPr id="3" name="Content Placeholder 2"/>
          <p:cNvSpPr>
            <a:spLocks noGrp="1"/>
          </p:cNvSpPr>
          <p:nvPr>
            <p:ph idx="1"/>
          </p:nvPr>
        </p:nvSpPr>
        <p:spPr>
          <a:xfrm>
            <a:off x="1055440" y="1844824"/>
            <a:ext cx="9505056" cy="4419600"/>
          </a:xfrm>
        </p:spPr>
        <p:txBody>
          <a:bodyPr>
            <a:normAutofit/>
          </a:bodyPr>
          <a:lstStyle/>
          <a:p>
            <a:pPr eaLnBrk="1" hangingPunct="1">
              <a:buFont typeface="Wingdings" pitchFamily="33" charset="2"/>
              <a:buChar char=""/>
              <a:defRPr/>
            </a:pPr>
            <a:r>
              <a:rPr lang="en-US" dirty="0"/>
              <a:t>Typically symmetric encryption is applied to a unit of data larger than a single 64-bit or 128-bit block</a:t>
            </a:r>
          </a:p>
          <a:p>
            <a:pPr eaLnBrk="1" hangingPunct="1">
              <a:buFont typeface="Wingdings" pitchFamily="33" charset="2"/>
              <a:buChar char=""/>
              <a:defRPr/>
            </a:pPr>
            <a:r>
              <a:rPr lang="en-US" dirty="0"/>
              <a:t>Electronic codebook (ECB) mode is the simplest approach to multiple-block encryption</a:t>
            </a:r>
          </a:p>
          <a:p>
            <a:pPr lvl="2" eaLnBrk="1" hangingPunct="1">
              <a:buClr>
                <a:schemeClr val="accent2"/>
              </a:buClr>
              <a:buFont typeface="Wingdings" pitchFamily="33" charset="2"/>
              <a:buChar char=""/>
              <a:defRPr/>
            </a:pPr>
            <a:r>
              <a:rPr lang="en-US" dirty="0"/>
              <a:t>Each block of plaintext is encrypted using the same key</a:t>
            </a:r>
          </a:p>
          <a:p>
            <a:pPr lvl="2" eaLnBrk="1" hangingPunct="1">
              <a:buClr>
                <a:schemeClr val="accent2"/>
              </a:buClr>
              <a:buFont typeface="Wingdings" pitchFamily="33" charset="2"/>
              <a:buChar char=""/>
              <a:defRPr/>
            </a:pPr>
            <a:r>
              <a:rPr lang="en-US" dirty="0"/>
              <a:t>Cryptanalysts may be able to exploit regularities in the plaintext</a:t>
            </a:r>
          </a:p>
          <a:p>
            <a:pPr eaLnBrk="1" hangingPunct="1">
              <a:buFont typeface="Wingdings" pitchFamily="33" charset="2"/>
              <a:buChar char=""/>
              <a:defRPr/>
            </a:pPr>
            <a:r>
              <a:rPr lang="en-US" dirty="0"/>
              <a:t>Modes of operation</a:t>
            </a:r>
          </a:p>
          <a:p>
            <a:pPr lvl="2" eaLnBrk="1" hangingPunct="1">
              <a:buClr>
                <a:schemeClr val="accent2"/>
              </a:buClr>
              <a:buFont typeface="Wingdings" pitchFamily="33" charset="2"/>
              <a:buChar char=""/>
              <a:defRPr/>
            </a:pPr>
            <a:r>
              <a:rPr lang="en-US" dirty="0"/>
              <a:t>Alternative techniques developed to increase the security of symmetric block encryption for large sequences</a:t>
            </a:r>
          </a:p>
          <a:p>
            <a:pPr lvl="2" eaLnBrk="1" hangingPunct="1">
              <a:buClr>
                <a:schemeClr val="accent2"/>
              </a:buClr>
              <a:buFont typeface="Wingdings" pitchFamily="33" charset="2"/>
              <a:buChar char=""/>
              <a:defRPr/>
            </a:pPr>
            <a:r>
              <a:rPr lang="en-US" dirty="0"/>
              <a:t>Overcomes the weaknesses of ECB</a:t>
            </a:r>
          </a:p>
        </p:txBody>
      </p:sp>
      <p:pic>
        <p:nvPicPr>
          <p:cNvPr id="37892" name="Picture 4"/>
          <p:cNvPicPr>
            <a:picLocks noChangeAspect="1"/>
          </p:cNvPicPr>
          <p:nvPr/>
        </p:nvPicPr>
        <p:blipFill>
          <a:blip r:embed="rId3"/>
          <a:srcRect/>
          <a:stretch>
            <a:fillRect/>
          </a:stretch>
        </p:blipFill>
        <p:spPr bwMode="auto">
          <a:xfrm>
            <a:off x="1752600" y="0"/>
            <a:ext cx="914400" cy="1651000"/>
          </a:xfrm>
          <a:prstGeom prst="rect">
            <a:avLst/>
          </a:prstGeom>
          <a:noFill/>
          <a:ln w="9525">
            <a:noFill/>
            <a:miter lim="800000"/>
            <a:headEnd/>
            <a:tailEnd/>
          </a:ln>
        </p:spPr>
      </p:pic>
      <p:pic>
        <p:nvPicPr>
          <p:cNvPr id="37893" name="Picture 5"/>
          <p:cNvPicPr>
            <a:picLocks noChangeAspect="1"/>
          </p:cNvPicPr>
          <p:nvPr/>
        </p:nvPicPr>
        <p:blipFill>
          <a:blip r:embed="rId4"/>
          <a:srcRect/>
          <a:stretch>
            <a:fillRect/>
          </a:stretch>
        </p:blipFill>
        <p:spPr bwMode="auto">
          <a:xfrm>
            <a:off x="10200456" y="4301193"/>
            <a:ext cx="2581275" cy="2581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1524000" y="228600"/>
            <a:ext cx="3657600" cy="6275388"/>
          </a:xfrm>
        </p:spPr>
        <p:txBody>
          <a:bodyPr wrap="square" numCol="1" anchorCtr="0" compatLnSpc="1">
            <a:prstTxWarp prst="textNoShape">
              <a:avLst/>
            </a:prstTxWarp>
          </a:bodyPr>
          <a:lstStyle/>
          <a:p>
            <a:pPr eaLnBrk="1" hangingPunct="1">
              <a:defRPr/>
            </a:pPr>
            <a:r>
              <a:rPr lang="en-US" sz="3900">
                <a:solidFill>
                  <a:schemeClr val="accent1"/>
                </a:solidFill>
                <a:effectLst>
                  <a:outerShdw blurRad="38100" dist="38100" dir="2700000" algn="tl">
                    <a:srgbClr val="FFFFFF"/>
                  </a:outerShdw>
                </a:effectLst>
              </a:rPr>
              <a:t>Block Cipher Encryption</a:t>
            </a: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a:solidFill>
                  <a:schemeClr val="accent1"/>
                </a:solidFill>
                <a:effectLst>
                  <a:outerShdw blurRad="38100" dist="38100" dir="2700000" algn="tl">
                    <a:srgbClr val="FFFFFF"/>
                  </a:outerShdw>
                </a:effectLst>
              </a:rPr>
              <a:t/>
            </a:r>
            <a:br>
              <a:rPr lang="en-US">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t>
            </a:r>
            <a:r>
              <a:rPr lang="en-US" sz="3900">
                <a:solidFill>
                  <a:schemeClr val="accent1"/>
                </a:solidFill>
                <a:effectLst>
                  <a:outerShdw blurRad="38100" dist="38100" dir="2700000" algn="tl">
                    <a:srgbClr val="FFFFFF"/>
                  </a:outerShdw>
                </a:effectLst>
              </a:rPr>
              <a:t>Stream Encryption</a:t>
            </a:r>
          </a:p>
        </p:txBody>
      </p:sp>
      <p:pic>
        <p:nvPicPr>
          <p:cNvPr id="39939" name="Picture 3" descr="f3.pdf"/>
          <p:cNvPicPr>
            <a:picLocks noChangeAspect="1"/>
          </p:cNvPicPr>
          <p:nvPr/>
        </p:nvPicPr>
        <p:blipFill>
          <a:blip r:embed="rId3"/>
          <a:srcRect/>
          <a:stretch>
            <a:fillRect/>
          </a:stretch>
        </p:blipFill>
        <p:spPr bwMode="auto">
          <a:xfrm>
            <a:off x="5181600" y="0"/>
            <a:ext cx="5486400" cy="6858000"/>
          </a:xfrm>
          <a:prstGeom prst="rect">
            <a:avLst/>
          </a:prstGeom>
          <a:solidFill>
            <a:schemeClr val="accent1"/>
          </a:solidFill>
          <a:ln w="9525">
            <a:noFill/>
            <a:miter lim="800000"/>
            <a:headEnd/>
            <a:tailEnd/>
          </a:ln>
        </p:spPr>
      </p:pic>
      <p:pic>
        <p:nvPicPr>
          <p:cNvPr id="39940" name="Picture 4"/>
          <p:cNvPicPr>
            <a:picLocks noChangeAspect="1"/>
          </p:cNvPicPr>
          <p:nvPr/>
        </p:nvPicPr>
        <p:blipFill>
          <a:blip r:embed="rId4"/>
          <a:srcRect/>
          <a:stretch>
            <a:fillRect/>
          </a:stretch>
        </p:blipFill>
        <p:spPr bwMode="auto">
          <a:xfrm>
            <a:off x="2362201" y="2667000"/>
            <a:ext cx="1997075" cy="1676400"/>
          </a:xfrm>
          <a:prstGeom prst="rect">
            <a:avLst/>
          </a:prstGeom>
          <a:noFill/>
          <a:ln w="9525">
            <a:noFill/>
            <a:miter lim="800000"/>
            <a:headEnd/>
            <a:tailEnd/>
          </a:ln>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38400" y="381000"/>
            <a:ext cx="8229600" cy="1143000"/>
          </a:xfrm>
        </p:spPr>
        <p:txBody>
          <a:bodyPr/>
          <a:lstStyle/>
          <a:p>
            <a:pPr eaLnBrk="1" hangingPunct="1">
              <a:defRPr/>
            </a:pPr>
            <a:r>
              <a:rPr lang="en-US" dirty="0">
                <a:solidFill>
                  <a:schemeClr val="accent1"/>
                </a:solidFill>
              </a:rPr>
              <a:t>Block &amp; Stream Ciphers</a:t>
            </a:r>
          </a:p>
        </p:txBody>
      </p:sp>
      <p:graphicFrame>
        <p:nvGraphicFramePr>
          <p:cNvPr id="12" name="Diagram 11"/>
          <p:cNvGraphicFramePr/>
          <p:nvPr>
            <p:extLst>
              <p:ext uri="{D42A27DB-BD31-4B8C-83A1-F6EECF244321}">
                <p14:modId xmlns:p14="http://schemas.microsoft.com/office/powerpoint/2010/main" val="2435535328"/>
              </p:ext>
            </p:extLst>
          </p:nvPr>
        </p:nvGraphicFramePr>
        <p:xfrm>
          <a:off x="2245139" y="1905000"/>
          <a:ext cx="7811301" cy="4764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988" name="Picture 12"/>
          <p:cNvPicPr>
            <a:picLocks noChangeAspect="1"/>
          </p:cNvPicPr>
          <p:nvPr/>
        </p:nvPicPr>
        <p:blipFill>
          <a:blip r:embed="rId8"/>
          <a:srcRect/>
          <a:stretch>
            <a:fillRect/>
          </a:stretch>
        </p:blipFill>
        <p:spPr bwMode="auto">
          <a:xfrm>
            <a:off x="1524000" y="1"/>
            <a:ext cx="1447800" cy="1998663"/>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fontAlgn="auto" hangingPunct="1">
              <a:spcAft>
                <a:spcPts val="0"/>
              </a:spcAft>
              <a:defRPr/>
            </a:pPr>
            <a:r>
              <a:rPr lang="en-US" sz="5400" dirty="0">
                <a:solidFill>
                  <a:schemeClr val="accent1"/>
                </a:solidFill>
                <a:ea typeface="+mj-ea"/>
                <a:cs typeface="+mj-cs"/>
              </a:rPr>
              <a:t>Message Authentication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59943314"/>
              </p:ext>
            </p:extLst>
          </p:nvPr>
        </p:nvGraphicFramePr>
        <p:xfrm>
          <a:off x="2057400" y="2057400"/>
          <a:ext cx="799904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1524000" y="0"/>
            <a:ext cx="9144000" cy="1143000"/>
          </a:xfrm>
        </p:spPr>
        <p:txBody>
          <a:bodyPr/>
          <a:lstStyle/>
          <a:p>
            <a:pPr eaLnBrk="1" fontAlgn="auto" hangingPunct="1">
              <a:spcAft>
                <a:spcPts val="0"/>
              </a:spcAft>
              <a:defRPr/>
            </a:pPr>
            <a:r>
              <a:rPr lang="en-US" sz="4400" dirty="0">
                <a:solidFill>
                  <a:schemeClr val="accent1"/>
                </a:solidFill>
                <a:ea typeface="+mj-ea"/>
                <a:cs typeface="+mj-cs"/>
              </a:rPr>
              <a:t>Message Authentication Codes</a:t>
            </a:r>
          </a:p>
        </p:txBody>
      </p:sp>
      <p:pic>
        <p:nvPicPr>
          <p:cNvPr id="46083" name="Picture 3" descr="f4.pdf"/>
          <p:cNvPicPr>
            <a:picLocks noChangeAspect="1"/>
          </p:cNvPicPr>
          <p:nvPr/>
        </p:nvPicPr>
        <p:blipFill>
          <a:blip r:embed="rId3"/>
          <a:srcRect/>
          <a:stretch>
            <a:fillRect/>
          </a:stretch>
        </p:blipFill>
        <p:spPr bwMode="auto">
          <a:xfrm>
            <a:off x="2209801" y="381000"/>
            <a:ext cx="8875713" cy="6858000"/>
          </a:xfrm>
          <a:prstGeom prst="rect">
            <a:avLst/>
          </a:prstGeom>
          <a:noFill/>
          <a:ln w="9525">
            <a:noFill/>
            <a:miter lim="800000"/>
            <a:headEnd/>
            <a:tailEnd/>
          </a:ln>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idx="4294967295"/>
          </p:nvPr>
        </p:nvSpPr>
        <p:spPr>
          <a:xfrm>
            <a:off x="6705600" y="1828800"/>
            <a:ext cx="3581400" cy="1828800"/>
          </a:xfrm>
        </p:spPr>
        <p:txBody>
          <a:bodyPr>
            <a:noAutofit/>
          </a:bodyPr>
          <a:lstStyle/>
          <a:p>
            <a:pPr eaLnBrk="1" fontAlgn="auto" hangingPunct="1">
              <a:spcAft>
                <a:spcPts val="0"/>
              </a:spcAft>
              <a:defRPr/>
            </a:pPr>
            <a:r>
              <a:rPr lang="en-US" dirty="0">
                <a:solidFill>
                  <a:schemeClr val="accent1"/>
                </a:solidFill>
                <a:ea typeface="+mj-ea"/>
                <a:cs typeface="+mj-cs"/>
              </a:rPr>
              <a:t>Secure Hash Functions</a:t>
            </a:r>
          </a:p>
        </p:txBody>
      </p:sp>
      <p:pic>
        <p:nvPicPr>
          <p:cNvPr id="48131" name="Picture 3" descr="f5.pdf"/>
          <p:cNvPicPr>
            <a:picLocks noChangeAspect="1"/>
          </p:cNvPicPr>
          <p:nvPr/>
        </p:nvPicPr>
        <p:blipFill>
          <a:blip r:embed="rId3"/>
          <a:srcRect l="18823" t="18182" r="14117" b="17273"/>
          <a:stretch>
            <a:fillRect/>
          </a:stretch>
        </p:blipFill>
        <p:spPr bwMode="auto">
          <a:xfrm>
            <a:off x="2133600" y="1066800"/>
            <a:ext cx="4267200" cy="5314950"/>
          </a:xfrm>
          <a:prstGeom prst="rect">
            <a:avLst/>
          </a:prstGeom>
          <a:solidFill>
            <a:srgbClr val="FBAE74"/>
          </a:solidFill>
          <a:ln w="9525">
            <a:noFill/>
            <a:miter lim="800000"/>
            <a:headEnd/>
            <a:tailEnd/>
          </a:ln>
        </p:spPr>
      </p:pic>
      <p:pic>
        <p:nvPicPr>
          <p:cNvPr id="48132" name="Picture 4"/>
          <p:cNvPicPr>
            <a:picLocks noChangeAspect="1"/>
          </p:cNvPicPr>
          <p:nvPr/>
        </p:nvPicPr>
        <p:blipFill>
          <a:blip r:embed="rId4"/>
          <a:srcRect/>
          <a:stretch>
            <a:fillRect/>
          </a:stretch>
        </p:blipFill>
        <p:spPr bwMode="auto">
          <a:xfrm rot="875915">
            <a:off x="7437438" y="4160838"/>
            <a:ext cx="1295400" cy="1295400"/>
          </a:xfrm>
          <a:prstGeom prst="rect">
            <a:avLst/>
          </a:prstGeom>
          <a:noFill/>
          <a:ln w="9525">
            <a:noFill/>
            <a:miter lim="800000"/>
            <a:headEnd/>
            <a:tailEnd/>
          </a:ln>
        </p:spPr>
      </p:pic>
      <p:pic>
        <p:nvPicPr>
          <p:cNvPr id="48133" name="Picture 5"/>
          <p:cNvPicPr>
            <a:picLocks noChangeAspect="1"/>
          </p:cNvPicPr>
          <p:nvPr/>
        </p:nvPicPr>
        <p:blipFill>
          <a:blip r:embed="rId4"/>
          <a:srcRect/>
          <a:stretch>
            <a:fillRect/>
          </a:stretch>
        </p:blipFill>
        <p:spPr bwMode="auto">
          <a:xfrm rot="-878492">
            <a:off x="7742238" y="4541838"/>
            <a:ext cx="1295400" cy="1295400"/>
          </a:xfrm>
          <a:prstGeom prst="rect">
            <a:avLst/>
          </a:prstGeom>
          <a:noFill/>
          <a:ln w="9525">
            <a:noFill/>
            <a:miter lim="800000"/>
            <a:headEnd/>
            <a:tailEnd/>
          </a:ln>
        </p:spPr>
      </p:pic>
      <p:pic>
        <p:nvPicPr>
          <p:cNvPr id="48134" name="Picture 6"/>
          <p:cNvPicPr>
            <a:picLocks noChangeAspect="1"/>
          </p:cNvPicPr>
          <p:nvPr/>
        </p:nvPicPr>
        <p:blipFill>
          <a:blip r:embed="rId4"/>
          <a:srcRect/>
          <a:stretch>
            <a:fillRect/>
          </a:stretch>
        </p:blipFill>
        <p:spPr bwMode="auto">
          <a:xfrm rot="-3053567">
            <a:off x="8351838" y="4541838"/>
            <a:ext cx="1295400" cy="1295400"/>
          </a:xfrm>
          <a:prstGeom prst="rect">
            <a:avLst/>
          </a:prstGeom>
          <a:noFill/>
          <a:ln w="9525">
            <a:noFill/>
            <a:miter lim="800000"/>
            <a:headEnd/>
            <a:tailEnd/>
          </a:ln>
        </p:spPr>
      </p:pic>
      <p:pic>
        <p:nvPicPr>
          <p:cNvPr id="7" name="Picture 6"/>
          <p:cNvPicPr>
            <a:picLocks noChangeAspect="1"/>
          </p:cNvPicPr>
          <p:nvPr/>
        </p:nvPicPr>
        <p:blipFill>
          <a:blip r:embed="rId5"/>
          <a:stretch>
            <a:fillRect/>
          </a:stretch>
        </p:blipFill>
        <p:spPr>
          <a:xfrm>
            <a:off x="7848600" y="304800"/>
            <a:ext cx="1676400" cy="1289538"/>
          </a:xfrm>
          <a:prstGeom prst="rect">
            <a:avLst/>
          </a:prstGeom>
          <a:effectLst>
            <a:softEdge rad="254000"/>
          </a:effectLst>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idx="4294967295"/>
          </p:nvPr>
        </p:nvSpPr>
        <p:spPr>
          <a:xfrm>
            <a:off x="1524000" y="0"/>
            <a:ext cx="3048000" cy="5943600"/>
          </a:xfrm>
        </p:spPr>
        <p:txBody>
          <a:bodyPr/>
          <a:lstStyle/>
          <a:p>
            <a:pPr eaLnBrk="1" fontAlgn="auto" hangingPunct="1">
              <a:spcAft>
                <a:spcPts val="0"/>
              </a:spcAft>
              <a:defRPr/>
            </a:pPr>
            <a:r>
              <a:rPr lang="en-US" sz="3400" dirty="0">
                <a:solidFill>
                  <a:schemeClr val="accent1"/>
                </a:solidFill>
                <a:ea typeface="+mj-ea"/>
                <a:cs typeface="+mj-cs"/>
              </a:rPr>
              <a:t>Figure 2.6</a:t>
            </a:r>
            <a:br>
              <a:rPr lang="en-US" sz="3400" dirty="0">
                <a:solidFill>
                  <a:schemeClr val="accent1"/>
                </a:solidFill>
                <a:ea typeface="+mj-ea"/>
                <a:cs typeface="+mj-cs"/>
              </a:rPr>
            </a:br>
            <a:r>
              <a:rPr lang="en-US" sz="3400" dirty="0">
                <a:solidFill>
                  <a:schemeClr val="accent1"/>
                </a:solidFill>
                <a:ea typeface="+mj-ea"/>
                <a:cs typeface="+mj-cs"/>
              </a:rPr>
              <a:t/>
            </a:r>
            <a:br>
              <a:rPr lang="en-US" sz="3400" dirty="0">
                <a:solidFill>
                  <a:schemeClr val="accent1"/>
                </a:solidFill>
                <a:ea typeface="+mj-ea"/>
                <a:cs typeface="+mj-cs"/>
              </a:rPr>
            </a:br>
            <a:r>
              <a:rPr lang="en-US" sz="3400" dirty="0">
                <a:solidFill>
                  <a:schemeClr val="accent1"/>
                </a:solidFill>
                <a:ea typeface="+mj-ea"/>
                <a:cs typeface="+mj-cs"/>
              </a:rPr>
              <a:t/>
            </a:r>
            <a:br>
              <a:rPr lang="en-US" sz="3400" dirty="0">
                <a:solidFill>
                  <a:schemeClr val="accent1"/>
                </a:solidFill>
                <a:ea typeface="+mj-ea"/>
                <a:cs typeface="+mj-cs"/>
              </a:rPr>
            </a:br>
            <a:r>
              <a:rPr lang="en-US" sz="2800" dirty="0">
                <a:solidFill>
                  <a:schemeClr val="accent1"/>
                </a:solidFill>
                <a:ea typeface="+mj-ea"/>
                <a:cs typeface="+mj-cs"/>
              </a:rPr>
              <a:t>Message Authentication Using a </a:t>
            </a:r>
            <a:br>
              <a:rPr lang="en-US" sz="2800" dirty="0">
                <a:solidFill>
                  <a:schemeClr val="accent1"/>
                </a:solidFill>
                <a:ea typeface="+mj-ea"/>
                <a:cs typeface="+mj-cs"/>
              </a:rPr>
            </a:br>
            <a:r>
              <a:rPr lang="en-US" sz="2800" dirty="0">
                <a:solidFill>
                  <a:schemeClr val="accent1"/>
                </a:solidFill>
                <a:ea typeface="+mj-ea"/>
                <a:cs typeface="+mj-cs"/>
              </a:rPr>
              <a:t>One-Way </a:t>
            </a:r>
            <a:br>
              <a:rPr lang="en-US" sz="2800" dirty="0">
                <a:solidFill>
                  <a:schemeClr val="accent1"/>
                </a:solidFill>
                <a:ea typeface="+mj-ea"/>
                <a:cs typeface="+mj-cs"/>
              </a:rPr>
            </a:br>
            <a:r>
              <a:rPr lang="en-US" sz="2800" dirty="0">
                <a:solidFill>
                  <a:schemeClr val="accent1"/>
                </a:solidFill>
                <a:ea typeface="+mj-ea"/>
                <a:cs typeface="+mj-cs"/>
              </a:rPr>
              <a:t>Hash Function</a:t>
            </a:r>
          </a:p>
        </p:txBody>
      </p:sp>
      <p:pic>
        <p:nvPicPr>
          <p:cNvPr id="50179" name="Picture 3" descr="f6.pdf"/>
          <p:cNvPicPr>
            <a:picLocks noChangeAspect="1"/>
          </p:cNvPicPr>
          <p:nvPr/>
        </p:nvPicPr>
        <p:blipFill>
          <a:blip r:embed="rId3"/>
          <a:srcRect/>
          <a:stretch>
            <a:fillRect/>
          </a:stretch>
        </p:blipFill>
        <p:spPr bwMode="auto">
          <a:xfrm>
            <a:off x="4876801" y="0"/>
            <a:ext cx="5603875" cy="6858000"/>
          </a:xfrm>
          <a:prstGeom prst="rect">
            <a:avLst/>
          </a:prstGeom>
          <a:solidFill>
            <a:schemeClr val="accent1"/>
          </a:solidFill>
          <a:ln w="9525">
            <a:noFill/>
            <a:miter lim="800000"/>
            <a:headEnd/>
            <a:tailEnd/>
          </a:ln>
        </p:spPr>
      </p:pic>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olidFill>
                <a:effectLst>
                  <a:outerShdw blurRad="38100" dist="38100" dir="2700000" algn="tl">
                    <a:srgbClr val="000000">
                      <a:alpha val="43137"/>
                    </a:srgbClr>
                  </a:outerShdw>
                </a:effectLst>
                <a:ea typeface="+mj-ea"/>
                <a:cs typeface="+mj-cs"/>
              </a:rPr>
              <a:t>Hash Function Requirements</a:t>
            </a:r>
          </a:p>
        </p:txBody>
      </p:sp>
      <p:sp>
        <p:nvSpPr>
          <p:cNvPr id="236547" name="Rectangle 3"/>
          <p:cNvSpPr>
            <a:spLocks noGrp="1" noChangeArrowheads="1"/>
          </p:cNvSpPr>
          <p:nvPr>
            <p:ph idx="1"/>
          </p:nvPr>
        </p:nvSpPr>
        <p:spPr>
          <a:xfrm>
            <a:off x="1127448" y="1772816"/>
            <a:ext cx="9577064" cy="4724400"/>
          </a:xfrm>
        </p:spPr>
        <p:txBody>
          <a:bodyPr wrap="square" numCol="1" anchor="t" anchorCtr="0" compatLnSpc="1">
            <a:prstTxWarp prst="textNoShape">
              <a:avLst/>
            </a:prstTxWarp>
          </a:bodyPr>
          <a:lstStyle/>
          <a:p>
            <a:pPr marL="514350" indent="-514350" eaLnBrk="1" hangingPunct="1">
              <a:lnSpc>
                <a:spcPct val="70000"/>
              </a:lnSpc>
              <a:buFont typeface="+mj-lt"/>
              <a:buAutoNum type="arabicPeriod"/>
            </a:pPr>
            <a:r>
              <a:rPr lang="en-US" sz="2600" dirty="0">
                <a:effectLst>
                  <a:outerShdw blurRad="38100" dist="38100" dir="2700000" algn="tl">
                    <a:srgbClr val="0064E2"/>
                  </a:outerShdw>
                </a:effectLst>
                <a:ea typeface="ＭＳ Ｐゴシック" pitchFamily="-110" charset="-128"/>
                <a:cs typeface="ＭＳ Ｐゴシック" pitchFamily="-110" charset="-128"/>
              </a:rPr>
              <a:t>Can be applied to a block of data of any size</a:t>
            </a:r>
          </a:p>
          <a:p>
            <a:pPr marL="514350" indent="-514350" eaLnBrk="1" hangingPunct="1">
              <a:lnSpc>
                <a:spcPct val="70000"/>
              </a:lnSpc>
              <a:buFont typeface="+mj-lt"/>
              <a:buAutoNum type="arabicPeriod"/>
            </a:pPr>
            <a:r>
              <a:rPr lang="en-US" sz="2600" dirty="0">
                <a:effectLst>
                  <a:outerShdw blurRad="38100" dist="38100" dir="2700000" algn="tl">
                    <a:srgbClr val="0064E2"/>
                  </a:outerShdw>
                </a:effectLst>
                <a:ea typeface="ＭＳ Ｐゴシック" pitchFamily="-110" charset="-128"/>
                <a:cs typeface="ＭＳ Ｐゴシック" pitchFamily="-110" charset="-128"/>
              </a:rPr>
              <a:t>Produces a fixed-length output</a:t>
            </a:r>
          </a:p>
          <a:p>
            <a:pPr marL="514350" indent="-514350" eaLnBrk="1" hangingPunct="1">
              <a:lnSpc>
                <a:spcPct val="70000"/>
              </a:lnSpc>
              <a:buFont typeface="+mj-lt"/>
              <a:buAutoNum type="arabicPeriod"/>
            </a:pPr>
            <a:r>
              <a:rPr lang="en-US" sz="2600" dirty="0" err="1">
                <a:effectLst>
                  <a:outerShdw blurRad="38100" dist="38100" dir="2700000" algn="tl">
                    <a:srgbClr val="0064E2"/>
                  </a:outerShdw>
                </a:effectLst>
                <a:ea typeface="ＭＳ Ｐゴシック" pitchFamily="-110" charset="-128"/>
                <a:cs typeface="ＭＳ Ｐゴシック" pitchFamily="-110" charset="-128"/>
              </a:rPr>
              <a:t>H(</a:t>
            </a:r>
            <a:r>
              <a:rPr lang="en-US" sz="2600" i="1" dirty="0" err="1">
                <a:effectLst>
                  <a:outerShdw blurRad="38100" dist="38100" dir="2700000" algn="tl">
                    <a:srgbClr val="0064E2"/>
                  </a:outerShdw>
                </a:effectLst>
                <a:ea typeface="ＭＳ Ｐゴシック" pitchFamily="-110" charset="-128"/>
                <a:cs typeface="ＭＳ Ｐゴシック" pitchFamily="-110" charset="-128"/>
              </a:rPr>
              <a:t>x</a:t>
            </a:r>
            <a:r>
              <a:rPr lang="en-US" sz="2600" dirty="0">
                <a:effectLst>
                  <a:outerShdw blurRad="38100" dist="38100" dir="2700000" algn="tl">
                    <a:srgbClr val="0064E2"/>
                  </a:outerShdw>
                </a:effectLst>
                <a:ea typeface="ＭＳ Ｐゴシック" pitchFamily="-110" charset="-128"/>
                <a:cs typeface="ＭＳ Ｐゴシック" pitchFamily="-110" charset="-128"/>
              </a:rPr>
              <a:t>) is relatively easy to compute for any given </a:t>
            </a:r>
            <a:r>
              <a:rPr lang="en-US" sz="2600" i="1" dirty="0" err="1">
                <a:effectLst>
                  <a:outerShdw blurRad="38100" dist="38100" dir="2700000" algn="tl">
                    <a:srgbClr val="0064E2"/>
                  </a:outerShdw>
                </a:effectLst>
                <a:ea typeface="ＭＳ Ｐゴシック" pitchFamily="-110" charset="-128"/>
                <a:cs typeface="ＭＳ Ｐゴシック" pitchFamily="-110" charset="-128"/>
              </a:rPr>
              <a:t>x</a:t>
            </a:r>
            <a:endParaRPr lang="en-US" sz="2600" dirty="0">
              <a:effectLst>
                <a:outerShdw blurRad="38100" dist="38100" dir="2700000" algn="tl">
                  <a:srgbClr val="0064E2"/>
                </a:outerShdw>
              </a:effectLst>
              <a:ea typeface="ＭＳ Ｐゴシック" pitchFamily="-110" charset="-128"/>
              <a:cs typeface="ＭＳ Ｐゴシック" pitchFamily="-110" charset="-128"/>
            </a:endParaRPr>
          </a:p>
          <a:p>
            <a:pPr marL="514350" indent="-514350" eaLnBrk="1" hangingPunct="1">
              <a:lnSpc>
                <a:spcPct val="70000"/>
              </a:lnSpc>
              <a:buFont typeface="+mj-lt"/>
              <a:buAutoNum type="arabicPeriod"/>
            </a:pPr>
            <a:r>
              <a:rPr lang="en-US" sz="2600" dirty="0">
                <a:effectLst>
                  <a:outerShdw blurRad="38100" dist="38100" dir="2700000" algn="tl">
                    <a:srgbClr val="0064E2"/>
                  </a:outerShdw>
                </a:effectLst>
                <a:ea typeface="ＭＳ Ｐゴシック" pitchFamily="-110" charset="-128"/>
                <a:cs typeface="ＭＳ Ｐゴシック" pitchFamily="-110" charset="-128"/>
              </a:rPr>
              <a:t>One-way or pre-image resistant</a:t>
            </a:r>
          </a:p>
          <a:p>
            <a:pPr lvl="1" eaLnBrk="1" hangingPunct="1">
              <a:lnSpc>
                <a:spcPct val="70000"/>
              </a:lnSpc>
            </a:pPr>
            <a:r>
              <a:rPr lang="en-US" dirty="0">
                <a:effectLst>
                  <a:outerShdw blurRad="38100" dist="38100" dir="2700000" algn="tl">
                    <a:srgbClr val="0064E2"/>
                  </a:outerShdw>
                </a:effectLst>
              </a:rPr>
              <a:t>Computationally infeasible to find </a:t>
            </a:r>
            <a:r>
              <a:rPr lang="en-US" i="1" dirty="0">
                <a:effectLst>
                  <a:outerShdw blurRad="38100" dist="38100" dir="2700000" algn="tl">
                    <a:srgbClr val="0064E2"/>
                  </a:outerShdw>
                </a:effectLst>
              </a:rPr>
              <a:t>x</a:t>
            </a:r>
            <a:r>
              <a:rPr lang="en-US" dirty="0">
                <a:effectLst>
                  <a:outerShdw blurRad="38100" dist="38100" dir="2700000" algn="tl">
                    <a:srgbClr val="0064E2"/>
                  </a:outerShdw>
                </a:effectLst>
              </a:rPr>
              <a:t> such that H(</a:t>
            </a:r>
            <a:r>
              <a:rPr lang="en-US" i="1" dirty="0">
                <a:effectLst>
                  <a:outerShdw blurRad="38100" dist="38100" dir="2700000" algn="tl">
                    <a:srgbClr val="0064E2"/>
                  </a:outerShdw>
                </a:effectLst>
              </a:rPr>
              <a:t>x</a:t>
            </a:r>
            <a:r>
              <a:rPr lang="en-US" dirty="0">
                <a:effectLst>
                  <a:outerShdw blurRad="38100" dist="38100" dir="2700000" algn="tl">
                    <a:srgbClr val="0064E2"/>
                  </a:outerShdw>
                </a:effectLst>
              </a:rPr>
              <a:t>) = </a:t>
            </a:r>
            <a:r>
              <a:rPr lang="en-US" i="1" dirty="0">
                <a:effectLst>
                  <a:outerShdw blurRad="38100" dist="38100" dir="2700000" algn="tl">
                    <a:srgbClr val="0064E2"/>
                  </a:outerShdw>
                </a:effectLst>
              </a:rPr>
              <a:t>h</a:t>
            </a:r>
            <a:endParaRPr lang="en-US" dirty="0">
              <a:effectLst>
                <a:outerShdw blurRad="38100" dist="38100" dir="2700000" algn="tl">
                  <a:srgbClr val="0064E2"/>
                </a:outerShdw>
              </a:effectLst>
            </a:endParaRPr>
          </a:p>
          <a:p>
            <a:pPr marL="514350" indent="-514350" eaLnBrk="1" hangingPunct="1">
              <a:lnSpc>
                <a:spcPct val="70000"/>
              </a:lnSpc>
              <a:buFont typeface="+mj-lt"/>
              <a:buAutoNum type="arabicPeriod"/>
            </a:pPr>
            <a:r>
              <a:rPr lang="en-US" sz="2600" dirty="0">
                <a:effectLst>
                  <a:outerShdw blurRad="38100" dist="38100" dir="2700000" algn="tl">
                    <a:srgbClr val="0064E2"/>
                  </a:outerShdw>
                </a:effectLst>
                <a:ea typeface="ＭＳ Ｐゴシック" pitchFamily="-110" charset="-128"/>
                <a:cs typeface="ＭＳ Ｐゴシック" pitchFamily="-110" charset="-128"/>
              </a:rPr>
              <a:t>Second pre-image resistant or weak collision resistant</a:t>
            </a:r>
          </a:p>
          <a:p>
            <a:pPr lvl="1" eaLnBrk="1" hangingPunct="1">
              <a:lnSpc>
                <a:spcPct val="70000"/>
              </a:lnSpc>
            </a:pPr>
            <a:r>
              <a:rPr lang="en-US" dirty="0">
                <a:effectLst>
                  <a:outerShdw blurRad="38100" dist="38100" dir="2700000" algn="tl">
                    <a:srgbClr val="0064E2"/>
                  </a:outerShdw>
                </a:effectLst>
              </a:rPr>
              <a:t>Computationally infeasible to find </a:t>
            </a:r>
            <a:r>
              <a:rPr lang="en-US" i="1" dirty="0">
                <a:effectLst>
                  <a:outerShdw blurRad="38100" dist="38100" dir="2700000" algn="tl">
                    <a:srgbClr val="0064E2"/>
                  </a:outerShdw>
                </a:effectLst>
              </a:rPr>
              <a:t>y</a:t>
            </a:r>
            <a:r>
              <a:rPr lang="en-US" dirty="0">
                <a:effectLst>
                  <a:outerShdw blurRad="38100" dist="38100" dir="2700000" algn="tl">
                    <a:srgbClr val="0064E2"/>
                  </a:outerShdw>
                </a:effectLst>
              </a:rPr>
              <a:t> ≠ </a:t>
            </a:r>
            <a:r>
              <a:rPr lang="en-US" i="1" dirty="0">
                <a:effectLst>
                  <a:outerShdw blurRad="38100" dist="38100" dir="2700000" algn="tl">
                    <a:srgbClr val="0064E2"/>
                  </a:outerShdw>
                </a:effectLst>
              </a:rPr>
              <a:t>x</a:t>
            </a:r>
            <a:r>
              <a:rPr lang="en-US" dirty="0">
                <a:effectLst>
                  <a:outerShdw blurRad="38100" dist="38100" dir="2700000" algn="tl">
                    <a:srgbClr val="0064E2"/>
                  </a:outerShdw>
                </a:effectLst>
              </a:rPr>
              <a:t> such that H(</a:t>
            </a:r>
            <a:r>
              <a:rPr lang="en-US" i="1" dirty="0">
                <a:effectLst>
                  <a:outerShdw blurRad="38100" dist="38100" dir="2700000" algn="tl">
                    <a:srgbClr val="0064E2"/>
                  </a:outerShdw>
                </a:effectLst>
              </a:rPr>
              <a:t>y</a:t>
            </a:r>
            <a:r>
              <a:rPr lang="en-US" dirty="0">
                <a:effectLst>
                  <a:outerShdw blurRad="38100" dist="38100" dir="2700000" algn="tl">
                    <a:srgbClr val="0064E2"/>
                  </a:outerShdw>
                </a:effectLst>
              </a:rPr>
              <a:t>) = H(</a:t>
            </a:r>
            <a:r>
              <a:rPr lang="en-US" i="1" dirty="0">
                <a:effectLst>
                  <a:outerShdw blurRad="38100" dist="38100" dir="2700000" algn="tl">
                    <a:srgbClr val="0064E2"/>
                  </a:outerShdw>
                </a:effectLst>
              </a:rPr>
              <a:t>x</a:t>
            </a:r>
            <a:r>
              <a:rPr lang="en-US" dirty="0">
                <a:effectLst>
                  <a:outerShdw blurRad="38100" dist="38100" dir="2700000" algn="tl">
                    <a:srgbClr val="0064E2"/>
                  </a:outerShdw>
                </a:effectLst>
              </a:rPr>
              <a:t>)</a:t>
            </a:r>
          </a:p>
          <a:p>
            <a:pPr marL="514350" indent="-514350" eaLnBrk="1" hangingPunct="1">
              <a:lnSpc>
                <a:spcPct val="70000"/>
              </a:lnSpc>
              <a:buFont typeface="+mj-lt"/>
              <a:buAutoNum type="arabicPeriod"/>
            </a:pPr>
            <a:r>
              <a:rPr lang="en-US" sz="2600" dirty="0">
                <a:effectLst>
                  <a:outerShdw blurRad="38100" dist="38100" dir="2700000" algn="tl">
                    <a:srgbClr val="0064E2"/>
                  </a:outerShdw>
                </a:effectLst>
                <a:ea typeface="ＭＳ Ｐゴシック" pitchFamily="-110" charset="-128"/>
                <a:cs typeface="ＭＳ Ｐゴシック" pitchFamily="-110" charset="-128"/>
              </a:rPr>
              <a:t>Collision resistant or strong collision resistance </a:t>
            </a:r>
          </a:p>
          <a:p>
            <a:pPr lvl="1" eaLnBrk="1" hangingPunct="1">
              <a:lnSpc>
                <a:spcPct val="70000"/>
              </a:lnSpc>
            </a:pPr>
            <a:r>
              <a:rPr lang="en-US" dirty="0">
                <a:effectLst>
                  <a:outerShdw blurRad="38100" dist="38100" dir="2700000" algn="tl">
                    <a:srgbClr val="0064E2"/>
                  </a:outerShdw>
                </a:effectLst>
              </a:rPr>
              <a:t>Computationally infeasible to find any pair (</a:t>
            </a:r>
            <a:r>
              <a:rPr lang="en-US" i="1" dirty="0">
                <a:effectLst>
                  <a:outerShdw blurRad="38100" dist="38100" dir="2700000" algn="tl">
                    <a:srgbClr val="0064E2"/>
                  </a:outerShdw>
                </a:effectLst>
              </a:rPr>
              <a:t>x</a:t>
            </a:r>
            <a:r>
              <a:rPr lang="en-US" dirty="0">
                <a:effectLst>
                  <a:outerShdw blurRad="38100" dist="38100" dir="2700000" algn="tl">
                    <a:srgbClr val="0064E2"/>
                  </a:outerShdw>
                </a:effectLst>
              </a:rPr>
              <a:t>, </a:t>
            </a:r>
            <a:r>
              <a:rPr lang="en-US" i="1" dirty="0">
                <a:effectLst>
                  <a:outerShdw blurRad="38100" dist="38100" dir="2700000" algn="tl">
                    <a:srgbClr val="0064E2"/>
                  </a:outerShdw>
                </a:effectLst>
              </a:rPr>
              <a:t>y</a:t>
            </a:r>
            <a:r>
              <a:rPr lang="en-US" dirty="0">
                <a:effectLst>
                  <a:outerShdw blurRad="38100" dist="38100" dir="2700000" algn="tl">
                    <a:srgbClr val="0064E2"/>
                  </a:outerShdw>
                </a:effectLst>
              </a:rPr>
              <a:t>) such that H(</a:t>
            </a:r>
            <a:r>
              <a:rPr lang="en-US" i="1" dirty="0">
                <a:effectLst>
                  <a:outerShdw blurRad="38100" dist="38100" dir="2700000" algn="tl">
                    <a:srgbClr val="0064E2"/>
                  </a:outerShdw>
                </a:effectLst>
              </a:rPr>
              <a:t>x</a:t>
            </a:r>
            <a:r>
              <a:rPr lang="en-US" dirty="0">
                <a:effectLst>
                  <a:outerShdw blurRad="38100" dist="38100" dir="2700000" algn="tl">
                    <a:srgbClr val="0064E2"/>
                  </a:outerShdw>
                </a:effectLst>
              </a:rPr>
              <a:t>) = H(</a:t>
            </a:r>
            <a:r>
              <a:rPr lang="en-US" i="1" dirty="0">
                <a:effectLst>
                  <a:outerShdw blurRad="38100" dist="38100" dir="2700000" algn="tl">
                    <a:srgbClr val="0064E2"/>
                  </a:outerShdw>
                </a:effectLst>
              </a:rPr>
              <a:t>y</a:t>
            </a:r>
            <a:r>
              <a:rPr lang="en-US" dirty="0">
                <a:effectLst>
                  <a:outerShdw blurRad="38100" dist="38100" dir="2700000" algn="tl">
                    <a:srgbClr val="0064E2"/>
                  </a:outerShdw>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p:cTn id="7" dur="1000" fill="hold"/>
                                        <p:tgtEl>
                                          <p:spTgt spid="23654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36547">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1000"/>
                            </p:stCondLst>
                            <p:childTnLst>
                              <p:par>
                                <p:cTn id="10" presetID="17" presetClass="entr" presetSubtype="10" fill="hold" grpId="0" nodeType="afterEffect">
                                  <p:stCondLst>
                                    <p:cond delay="0"/>
                                  </p:stCondLst>
                                  <p:childTnLst>
                                    <p:set>
                                      <p:cBhvr>
                                        <p:cTn id="11" dur="1" fill="hold">
                                          <p:stCondLst>
                                            <p:cond delay="0"/>
                                          </p:stCondLst>
                                        </p:cTn>
                                        <p:tgtEl>
                                          <p:spTgt spid="236547">
                                            <p:txEl>
                                              <p:pRg st="1" end="1"/>
                                            </p:txEl>
                                          </p:spTgt>
                                        </p:tgtEl>
                                        <p:attrNameLst>
                                          <p:attrName>style.visibility</p:attrName>
                                        </p:attrNameLst>
                                      </p:cBhvr>
                                      <p:to>
                                        <p:strVal val="visible"/>
                                      </p:to>
                                    </p:set>
                                    <p:anim calcmode="lin" valueType="num">
                                      <p:cBhvr>
                                        <p:cTn id="12" dur="1000" fill="hold"/>
                                        <p:tgtEl>
                                          <p:spTgt spid="236547">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236547">
                                            <p:txEl>
                                              <p:pRg st="1" end="1"/>
                                            </p:txEl>
                                          </p:spTgt>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ID="17" presetClass="entr" presetSubtype="10" fill="hold" grpId="0" nodeType="afterEffect">
                                  <p:stCondLst>
                                    <p:cond delay="0"/>
                                  </p:stCondLst>
                                  <p:childTnLst>
                                    <p:set>
                                      <p:cBhvr>
                                        <p:cTn id="16" dur="1" fill="hold">
                                          <p:stCondLst>
                                            <p:cond delay="0"/>
                                          </p:stCondLst>
                                        </p:cTn>
                                        <p:tgtEl>
                                          <p:spTgt spid="236547">
                                            <p:txEl>
                                              <p:pRg st="2" end="2"/>
                                            </p:txEl>
                                          </p:spTgt>
                                        </p:tgtEl>
                                        <p:attrNameLst>
                                          <p:attrName>style.visibility</p:attrName>
                                        </p:attrNameLst>
                                      </p:cBhvr>
                                      <p:to>
                                        <p:strVal val="visible"/>
                                      </p:to>
                                    </p:set>
                                    <p:anim calcmode="lin" valueType="num">
                                      <p:cBhvr>
                                        <p:cTn id="17" dur="1000" fill="hold"/>
                                        <p:tgtEl>
                                          <p:spTgt spid="236547">
                                            <p:txEl>
                                              <p:pRg st="2" end="2"/>
                                            </p:txEl>
                                          </p:spTgt>
                                        </p:tgtEl>
                                        <p:attrNameLst>
                                          <p:attrName>ppt_w</p:attrName>
                                        </p:attrNameLst>
                                      </p:cBhvr>
                                      <p:tavLst>
                                        <p:tav tm="0">
                                          <p:val>
                                            <p:fltVal val="0"/>
                                          </p:val>
                                        </p:tav>
                                        <p:tav tm="100000">
                                          <p:val>
                                            <p:strVal val="#ppt_w"/>
                                          </p:val>
                                        </p:tav>
                                      </p:tavLst>
                                    </p:anim>
                                    <p:anim calcmode="lin" valueType="num">
                                      <p:cBhvr>
                                        <p:cTn id="18" dur="1000" fill="hold"/>
                                        <p:tgtEl>
                                          <p:spTgt spid="236547">
                                            <p:txEl>
                                              <p:pRg st="2" end="2"/>
                                            </p:txEl>
                                          </p:spTgt>
                                        </p:tgtEl>
                                        <p:attrNameLst>
                                          <p:attrName>ppt_h</p:attrName>
                                        </p:attrNameLst>
                                      </p:cBhvr>
                                      <p:tavLst>
                                        <p:tav tm="0">
                                          <p:val>
                                            <p:strVal val="#ppt_h"/>
                                          </p:val>
                                        </p:tav>
                                        <p:tav tm="100000">
                                          <p:val>
                                            <p:strVal val="#ppt_h"/>
                                          </p:val>
                                        </p:tav>
                                      </p:tavLst>
                                    </p:anim>
                                  </p:childTnLst>
                                </p:cTn>
                              </p:par>
                            </p:childTnLst>
                          </p:cTn>
                        </p:par>
                        <p:par>
                          <p:cTn id="19" fill="hold">
                            <p:stCondLst>
                              <p:cond delay="3000"/>
                            </p:stCondLst>
                            <p:childTnLst>
                              <p:par>
                                <p:cTn id="20" presetID="17" presetClass="entr" presetSubtype="10" fill="hold" grpId="0" nodeType="afterEffect">
                                  <p:stCondLst>
                                    <p:cond delay="0"/>
                                  </p:stCondLst>
                                  <p:childTnLst>
                                    <p:set>
                                      <p:cBhvr>
                                        <p:cTn id="21" dur="1" fill="hold">
                                          <p:stCondLst>
                                            <p:cond delay="0"/>
                                          </p:stCondLst>
                                        </p:cTn>
                                        <p:tgtEl>
                                          <p:spTgt spid="236547">
                                            <p:txEl>
                                              <p:pRg st="3" end="3"/>
                                            </p:txEl>
                                          </p:spTgt>
                                        </p:tgtEl>
                                        <p:attrNameLst>
                                          <p:attrName>style.visibility</p:attrName>
                                        </p:attrNameLst>
                                      </p:cBhvr>
                                      <p:to>
                                        <p:strVal val="visible"/>
                                      </p:to>
                                    </p:set>
                                    <p:anim calcmode="lin" valueType="num">
                                      <p:cBhvr>
                                        <p:cTn id="22" dur="1000" fill="hold"/>
                                        <p:tgtEl>
                                          <p:spTgt spid="236547">
                                            <p:txEl>
                                              <p:pRg st="3" end="3"/>
                                            </p:txEl>
                                          </p:spTgt>
                                        </p:tgtEl>
                                        <p:attrNameLst>
                                          <p:attrName>ppt_w</p:attrName>
                                        </p:attrNameLst>
                                      </p:cBhvr>
                                      <p:tavLst>
                                        <p:tav tm="0">
                                          <p:val>
                                            <p:fltVal val="0"/>
                                          </p:val>
                                        </p:tav>
                                        <p:tav tm="100000">
                                          <p:val>
                                            <p:strVal val="#ppt_w"/>
                                          </p:val>
                                        </p:tav>
                                      </p:tavLst>
                                    </p:anim>
                                    <p:anim calcmode="lin" valueType="num">
                                      <p:cBhvr>
                                        <p:cTn id="23" dur="1000" fill="hold"/>
                                        <p:tgtEl>
                                          <p:spTgt spid="236547">
                                            <p:txEl>
                                              <p:pRg st="3" end="3"/>
                                            </p:txEl>
                                          </p:spTgt>
                                        </p:tgtEl>
                                        <p:attrNameLst>
                                          <p:attrName>ppt_h</p:attrName>
                                        </p:attrNameLst>
                                      </p:cBhvr>
                                      <p:tavLst>
                                        <p:tav tm="0">
                                          <p:val>
                                            <p:strVal val="#ppt_h"/>
                                          </p:val>
                                        </p:tav>
                                        <p:tav tm="100000">
                                          <p:val>
                                            <p:strVal val="#ppt_h"/>
                                          </p:val>
                                        </p:tav>
                                      </p:tavLst>
                                    </p:anim>
                                  </p:childTnLst>
                                </p:cTn>
                              </p:par>
                            </p:childTnLst>
                          </p:cTn>
                        </p:par>
                        <p:par>
                          <p:cTn id="24" fill="hold">
                            <p:stCondLst>
                              <p:cond delay="4000"/>
                            </p:stCondLst>
                            <p:childTnLst>
                              <p:par>
                                <p:cTn id="25" presetID="17" presetClass="entr" presetSubtype="10" fill="hold" grpId="0" nodeType="afterEffect">
                                  <p:stCondLst>
                                    <p:cond delay="0"/>
                                  </p:stCondLst>
                                  <p:childTnLst>
                                    <p:set>
                                      <p:cBhvr>
                                        <p:cTn id="26" dur="1" fill="hold">
                                          <p:stCondLst>
                                            <p:cond delay="0"/>
                                          </p:stCondLst>
                                        </p:cTn>
                                        <p:tgtEl>
                                          <p:spTgt spid="236547">
                                            <p:txEl>
                                              <p:pRg st="4" end="4"/>
                                            </p:txEl>
                                          </p:spTgt>
                                        </p:tgtEl>
                                        <p:attrNameLst>
                                          <p:attrName>style.visibility</p:attrName>
                                        </p:attrNameLst>
                                      </p:cBhvr>
                                      <p:to>
                                        <p:strVal val="visible"/>
                                      </p:to>
                                    </p:set>
                                    <p:anim calcmode="lin" valueType="num">
                                      <p:cBhvr>
                                        <p:cTn id="27" dur="1000" fill="hold"/>
                                        <p:tgtEl>
                                          <p:spTgt spid="236547">
                                            <p:txEl>
                                              <p:pRg st="4" end="4"/>
                                            </p:txEl>
                                          </p:spTgt>
                                        </p:tgtEl>
                                        <p:attrNameLst>
                                          <p:attrName>ppt_w</p:attrName>
                                        </p:attrNameLst>
                                      </p:cBhvr>
                                      <p:tavLst>
                                        <p:tav tm="0">
                                          <p:val>
                                            <p:fltVal val="0"/>
                                          </p:val>
                                        </p:tav>
                                        <p:tav tm="100000">
                                          <p:val>
                                            <p:strVal val="#ppt_w"/>
                                          </p:val>
                                        </p:tav>
                                      </p:tavLst>
                                    </p:anim>
                                    <p:anim calcmode="lin" valueType="num">
                                      <p:cBhvr>
                                        <p:cTn id="28" dur="1000" fill="hold"/>
                                        <p:tgtEl>
                                          <p:spTgt spid="236547">
                                            <p:txEl>
                                              <p:pRg st="4" end="4"/>
                                            </p:txEl>
                                          </p:spTgt>
                                        </p:tgtEl>
                                        <p:attrNameLst>
                                          <p:attrName>ppt_h</p:attrName>
                                        </p:attrNameLst>
                                      </p:cBhvr>
                                      <p:tavLst>
                                        <p:tav tm="0">
                                          <p:val>
                                            <p:strVal val="#ppt_h"/>
                                          </p:val>
                                        </p:tav>
                                        <p:tav tm="100000">
                                          <p:val>
                                            <p:strVal val="#ppt_h"/>
                                          </p:val>
                                        </p:tav>
                                      </p:tavLst>
                                    </p:anim>
                                  </p:childTnLst>
                                </p:cTn>
                              </p:par>
                            </p:childTnLst>
                          </p:cTn>
                        </p:par>
                        <p:par>
                          <p:cTn id="29" fill="hold">
                            <p:stCondLst>
                              <p:cond delay="5000"/>
                            </p:stCondLst>
                            <p:childTnLst>
                              <p:par>
                                <p:cTn id="30" presetID="17" presetClass="entr" presetSubtype="10" fill="hold" grpId="0" nodeType="afterEffect">
                                  <p:stCondLst>
                                    <p:cond delay="0"/>
                                  </p:stCondLst>
                                  <p:childTnLst>
                                    <p:set>
                                      <p:cBhvr>
                                        <p:cTn id="31" dur="1" fill="hold">
                                          <p:stCondLst>
                                            <p:cond delay="0"/>
                                          </p:stCondLst>
                                        </p:cTn>
                                        <p:tgtEl>
                                          <p:spTgt spid="236547">
                                            <p:txEl>
                                              <p:pRg st="5" end="5"/>
                                            </p:txEl>
                                          </p:spTgt>
                                        </p:tgtEl>
                                        <p:attrNameLst>
                                          <p:attrName>style.visibility</p:attrName>
                                        </p:attrNameLst>
                                      </p:cBhvr>
                                      <p:to>
                                        <p:strVal val="visible"/>
                                      </p:to>
                                    </p:set>
                                    <p:anim calcmode="lin" valueType="num">
                                      <p:cBhvr>
                                        <p:cTn id="32" dur="1000" fill="hold"/>
                                        <p:tgtEl>
                                          <p:spTgt spid="236547">
                                            <p:txEl>
                                              <p:pRg st="5" end="5"/>
                                            </p:txEl>
                                          </p:spTgt>
                                        </p:tgtEl>
                                        <p:attrNameLst>
                                          <p:attrName>ppt_w</p:attrName>
                                        </p:attrNameLst>
                                      </p:cBhvr>
                                      <p:tavLst>
                                        <p:tav tm="0">
                                          <p:val>
                                            <p:fltVal val="0"/>
                                          </p:val>
                                        </p:tav>
                                        <p:tav tm="100000">
                                          <p:val>
                                            <p:strVal val="#ppt_w"/>
                                          </p:val>
                                        </p:tav>
                                      </p:tavLst>
                                    </p:anim>
                                    <p:anim calcmode="lin" valueType="num">
                                      <p:cBhvr>
                                        <p:cTn id="33" dur="1000" fill="hold"/>
                                        <p:tgtEl>
                                          <p:spTgt spid="236547">
                                            <p:txEl>
                                              <p:pRg st="5" end="5"/>
                                            </p:txEl>
                                          </p:spTgt>
                                        </p:tgtEl>
                                        <p:attrNameLst>
                                          <p:attrName>ppt_h</p:attrName>
                                        </p:attrNameLst>
                                      </p:cBhvr>
                                      <p:tavLst>
                                        <p:tav tm="0">
                                          <p:val>
                                            <p:strVal val="#ppt_h"/>
                                          </p:val>
                                        </p:tav>
                                        <p:tav tm="100000">
                                          <p:val>
                                            <p:strVal val="#ppt_h"/>
                                          </p:val>
                                        </p:tav>
                                      </p:tavLst>
                                    </p:anim>
                                  </p:childTnLst>
                                </p:cTn>
                              </p:par>
                            </p:childTnLst>
                          </p:cTn>
                        </p:par>
                        <p:par>
                          <p:cTn id="34" fill="hold">
                            <p:stCondLst>
                              <p:cond delay="6000"/>
                            </p:stCondLst>
                            <p:childTnLst>
                              <p:par>
                                <p:cTn id="35" presetID="17" presetClass="entr" presetSubtype="10" fill="hold" grpId="0" nodeType="afterEffect">
                                  <p:stCondLst>
                                    <p:cond delay="0"/>
                                  </p:stCondLst>
                                  <p:childTnLst>
                                    <p:set>
                                      <p:cBhvr>
                                        <p:cTn id="36" dur="1" fill="hold">
                                          <p:stCondLst>
                                            <p:cond delay="0"/>
                                          </p:stCondLst>
                                        </p:cTn>
                                        <p:tgtEl>
                                          <p:spTgt spid="236547">
                                            <p:txEl>
                                              <p:pRg st="6" end="6"/>
                                            </p:txEl>
                                          </p:spTgt>
                                        </p:tgtEl>
                                        <p:attrNameLst>
                                          <p:attrName>style.visibility</p:attrName>
                                        </p:attrNameLst>
                                      </p:cBhvr>
                                      <p:to>
                                        <p:strVal val="visible"/>
                                      </p:to>
                                    </p:set>
                                    <p:anim calcmode="lin" valueType="num">
                                      <p:cBhvr>
                                        <p:cTn id="37" dur="1000" fill="hold"/>
                                        <p:tgtEl>
                                          <p:spTgt spid="236547">
                                            <p:txEl>
                                              <p:pRg st="6" end="6"/>
                                            </p:txEl>
                                          </p:spTgt>
                                        </p:tgtEl>
                                        <p:attrNameLst>
                                          <p:attrName>ppt_w</p:attrName>
                                        </p:attrNameLst>
                                      </p:cBhvr>
                                      <p:tavLst>
                                        <p:tav tm="0">
                                          <p:val>
                                            <p:fltVal val="0"/>
                                          </p:val>
                                        </p:tav>
                                        <p:tav tm="100000">
                                          <p:val>
                                            <p:strVal val="#ppt_w"/>
                                          </p:val>
                                        </p:tav>
                                      </p:tavLst>
                                    </p:anim>
                                    <p:anim calcmode="lin" valueType="num">
                                      <p:cBhvr>
                                        <p:cTn id="38" dur="1000" fill="hold"/>
                                        <p:tgtEl>
                                          <p:spTgt spid="236547">
                                            <p:txEl>
                                              <p:pRg st="6" end="6"/>
                                            </p:txEl>
                                          </p:spTgt>
                                        </p:tgtEl>
                                        <p:attrNameLst>
                                          <p:attrName>ppt_h</p:attrName>
                                        </p:attrNameLst>
                                      </p:cBhvr>
                                      <p:tavLst>
                                        <p:tav tm="0">
                                          <p:val>
                                            <p:strVal val="#ppt_h"/>
                                          </p:val>
                                        </p:tav>
                                        <p:tav tm="100000">
                                          <p:val>
                                            <p:strVal val="#ppt_h"/>
                                          </p:val>
                                        </p:tav>
                                      </p:tavLst>
                                    </p:anim>
                                  </p:childTnLst>
                                </p:cTn>
                              </p:par>
                            </p:childTnLst>
                          </p:cTn>
                        </p:par>
                        <p:par>
                          <p:cTn id="39" fill="hold">
                            <p:stCondLst>
                              <p:cond delay="7000"/>
                            </p:stCondLst>
                            <p:childTnLst>
                              <p:par>
                                <p:cTn id="40" presetID="17" presetClass="entr" presetSubtype="10" fill="hold" grpId="0" nodeType="afterEffect">
                                  <p:stCondLst>
                                    <p:cond delay="0"/>
                                  </p:stCondLst>
                                  <p:childTnLst>
                                    <p:set>
                                      <p:cBhvr>
                                        <p:cTn id="41" dur="1" fill="hold">
                                          <p:stCondLst>
                                            <p:cond delay="0"/>
                                          </p:stCondLst>
                                        </p:cTn>
                                        <p:tgtEl>
                                          <p:spTgt spid="236547">
                                            <p:txEl>
                                              <p:pRg st="7" end="7"/>
                                            </p:txEl>
                                          </p:spTgt>
                                        </p:tgtEl>
                                        <p:attrNameLst>
                                          <p:attrName>style.visibility</p:attrName>
                                        </p:attrNameLst>
                                      </p:cBhvr>
                                      <p:to>
                                        <p:strVal val="visible"/>
                                      </p:to>
                                    </p:set>
                                    <p:anim calcmode="lin" valueType="num">
                                      <p:cBhvr>
                                        <p:cTn id="42" dur="1000" fill="hold"/>
                                        <p:tgtEl>
                                          <p:spTgt spid="236547">
                                            <p:txEl>
                                              <p:pRg st="7" end="7"/>
                                            </p:txEl>
                                          </p:spTgt>
                                        </p:tgtEl>
                                        <p:attrNameLst>
                                          <p:attrName>ppt_w</p:attrName>
                                        </p:attrNameLst>
                                      </p:cBhvr>
                                      <p:tavLst>
                                        <p:tav tm="0">
                                          <p:val>
                                            <p:fltVal val="0"/>
                                          </p:val>
                                        </p:tav>
                                        <p:tav tm="100000">
                                          <p:val>
                                            <p:strVal val="#ppt_w"/>
                                          </p:val>
                                        </p:tav>
                                      </p:tavLst>
                                    </p:anim>
                                    <p:anim calcmode="lin" valueType="num">
                                      <p:cBhvr>
                                        <p:cTn id="43" dur="1000" fill="hold"/>
                                        <p:tgtEl>
                                          <p:spTgt spid="236547">
                                            <p:txEl>
                                              <p:pRg st="7" end="7"/>
                                            </p:txEl>
                                          </p:spTgt>
                                        </p:tgtEl>
                                        <p:attrNameLst>
                                          <p:attrName>ppt_h</p:attrName>
                                        </p:attrNameLst>
                                      </p:cBhvr>
                                      <p:tavLst>
                                        <p:tav tm="0">
                                          <p:val>
                                            <p:strVal val="#ppt_h"/>
                                          </p:val>
                                        </p:tav>
                                        <p:tav tm="100000">
                                          <p:val>
                                            <p:strVal val="#ppt_h"/>
                                          </p:val>
                                        </p:tav>
                                      </p:tavLst>
                                    </p:anim>
                                  </p:childTnLst>
                                </p:cTn>
                              </p:par>
                            </p:childTnLst>
                          </p:cTn>
                        </p:par>
                        <p:par>
                          <p:cTn id="44" fill="hold">
                            <p:stCondLst>
                              <p:cond delay="8000"/>
                            </p:stCondLst>
                            <p:childTnLst>
                              <p:par>
                                <p:cTn id="45" presetID="17" presetClass="entr" presetSubtype="10" fill="hold" grpId="0" nodeType="afterEffect">
                                  <p:stCondLst>
                                    <p:cond delay="0"/>
                                  </p:stCondLst>
                                  <p:childTnLst>
                                    <p:set>
                                      <p:cBhvr>
                                        <p:cTn id="46" dur="1" fill="hold">
                                          <p:stCondLst>
                                            <p:cond delay="0"/>
                                          </p:stCondLst>
                                        </p:cTn>
                                        <p:tgtEl>
                                          <p:spTgt spid="236547">
                                            <p:txEl>
                                              <p:pRg st="8" end="8"/>
                                            </p:txEl>
                                          </p:spTgt>
                                        </p:tgtEl>
                                        <p:attrNameLst>
                                          <p:attrName>style.visibility</p:attrName>
                                        </p:attrNameLst>
                                      </p:cBhvr>
                                      <p:to>
                                        <p:strVal val="visible"/>
                                      </p:to>
                                    </p:set>
                                    <p:anim calcmode="lin" valueType="num">
                                      <p:cBhvr>
                                        <p:cTn id="47" dur="1000" fill="hold"/>
                                        <p:tgtEl>
                                          <p:spTgt spid="236547">
                                            <p:txEl>
                                              <p:pRg st="8" end="8"/>
                                            </p:txEl>
                                          </p:spTgt>
                                        </p:tgtEl>
                                        <p:attrNameLst>
                                          <p:attrName>ppt_w</p:attrName>
                                        </p:attrNameLst>
                                      </p:cBhvr>
                                      <p:tavLst>
                                        <p:tav tm="0">
                                          <p:val>
                                            <p:fltVal val="0"/>
                                          </p:val>
                                        </p:tav>
                                        <p:tav tm="100000">
                                          <p:val>
                                            <p:strVal val="#ppt_w"/>
                                          </p:val>
                                        </p:tav>
                                      </p:tavLst>
                                    </p:anim>
                                    <p:anim calcmode="lin" valueType="num">
                                      <p:cBhvr>
                                        <p:cTn id="48" dur="1000" fill="hold"/>
                                        <p:tgtEl>
                                          <p:spTgt spid="236547">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vert="horz" lIns="91440" tIns="45720" rIns="91440" bIns="45720" rtlCol="0" anchor="ctr">
            <a:normAutofit/>
          </a:bodyPr>
          <a:lstStyle/>
          <a:p>
            <a:pPr eaLnBrk="1" fontAlgn="auto" hangingPunct="1">
              <a:spcAft>
                <a:spcPts val="0"/>
              </a:spcAft>
            </a:pPr>
            <a:r>
              <a:rPr lang="en-US" sz="4400" dirty="0">
                <a:solidFill>
                  <a:schemeClr val="accent1"/>
                </a:solidFill>
                <a:ea typeface="+mj-ea"/>
                <a:cs typeface="+mj-cs"/>
              </a:rPr>
              <a:t>Security of Hash Functions</a:t>
            </a:r>
          </a:p>
        </p:txBody>
      </p:sp>
      <p:graphicFrame>
        <p:nvGraphicFramePr>
          <p:cNvPr id="7" name="Content Placeholder 15">
            <a:extLst>
              <a:ext uri="{FF2B5EF4-FFF2-40B4-BE49-F238E27FC236}">
                <a16:creationId xmlns:a16="http://schemas.microsoft.com/office/drawing/2014/main" xmlns="" id="{9518DC4C-A42D-4CB1-94D3-3B697E43CB3C}"/>
              </a:ext>
            </a:extLst>
          </p:cNvPr>
          <p:cNvGraphicFramePr>
            <a:graphicFrameLocks noGrp="1"/>
          </p:cNvGraphicFramePr>
          <p:nvPr>
            <p:ph idx="1"/>
            <p:extLst>
              <p:ext uri="{D42A27DB-BD31-4B8C-83A1-F6EECF244321}">
                <p14:modId xmlns:p14="http://schemas.microsoft.com/office/powerpoint/2010/main" val="1440140530"/>
              </p:ext>
            </p:extLst>
          </p:nvPr>
        </p:nvGraphicFramePr>
        <p:xfrm>
          <a:off x="1487488" y="1700808"/>
          <a:ext cx="914501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9"/>
          <p:cNvPicPr>
            <a:picLocks noChangeAspect="1"/>
          </p:cNvPicPr>
          <p:nvPr/>
        </p:nvPicPr>
        <p:blipFill>
          <a:blip r:embed="rId3">
            <a:lum bright="70000" contrast="-70000"/>
          </a:blip>
          <a:srcRect/>
          <a:stretch>
            <a:fillRect/>
          </a:stretch>
        </p:blipFill>
        <p:spPr bwMode="auto">
          <a:xfrm rot="600667">
            <a:off x="8724697" y="5646739"/>
            <a:ext cx="1263650" cy="1263650"/>
          </a:xfrm>
          <a:prstGeom prst="rect">
            <a:avLst/>
          </a:prstGeom>
          <a:noFill/>
          <a:ln w="9525">
            <a:noFill/>
            <a:miter lim="800000"/>
            <a:headEnd/>
            <a:tailEnd/>
          </a:ln>
        </p:spPr>
      </p:pic>
      <p:sp>
        <p:nvSpPr>
          <p:cNvPr id="13" name="Title 12"/>
          <p:cNvSpPr>
            <a:spLocks noGrp="1"/>
          </p:cNvSpPr>
          <p:nvPr>
            <p:ph type="title"/>
          </p:nvPr>
        </p:nvSpPr>
        <p:spPr>
          <a:xfrm>
            <a:off x="1981200" y="228600"/>
            <a:ext cx="8229600" cy="1143000"/>
          </a:xfrm>
        </p:spPr>
        <p:txBody>
          <a:bodyPr vert="horz" lIns="91440" tIns="45720" rIns="91440" bIns="45720" rtlCol="0" anchor="ctr">
            <a:normAutofit/>
          </a:bodyPr>
          <a:lstStyle/>
          <a:p>
            <a:pPr eaLnBrk="1" fontAlgn="auto" hangingPunct="1">
              <a:spcAft>
                <a:spcPts val="0"/>
              </a:spcAft>
            </a:pPr>
            <a:r>
              <a:rPr lang="en-US" sz="4400" dirty="0">
                <a:solidFill>
                  <a:schemeClr val="accent1"/>
                </a:solidFill>
                <a:ea typeface="+mj-ea"/>
                <a:cs typeface="+mj-cs"/>
              </a:rPr>
              <a:t>Public-Key Encryption Structure</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34977976"/>
              </p:ext>
            </p:extLst>
          </p:nvPr>
        </p:nvGraphicFramePr>
        <p:xfrm>
          <a:off x="1981200" y="2057400"/>
          <a:ext cx="8229600" cy="3962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6324" name="Picture 19"/>
          <p:cNvPicPr>
            <a:picLocks noChangeAspect="1"/>
          </p:cNvPicPr>
          <p:nvPr/>
        </p:nvPicPr>
        <p:blipFill>
          <a:blip r:embed="rId3"/>
          <a:srcRect/>
          <a:stretch>
            <a:fillRect/>
          </a:stretch>
        </p:blipFill>
        <p:spPr bwMode="auto">
          <a:xfrm rot="600667">
            <a:off x="9304338" y="5494338"/>
            <a:ext cx="1263650" cy="12636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ppt_x</p:attrName>
                                        </p:attrNameLst>
                                      </p:cBhvr>
                                      <p:tavLst>
                                        <p:tav tm="0">
                                          <p:val>
                                            <p:strVal val="#ppt_x-.2"/>
                                          </p:val>
                                        </p:tav>
                                        <p:tav tm="100000">
                                          <p:val>
                                            <p:strVal val="#ppt_x"/>
                                          </p:val>
                                        </p:tav>
                                      </p:tavLst>
                                    </p:anim>
                                    <p:anim calcmode="lin" valueType="num">
                                      <p:cBhvr>
                                        <p:cTn id="8"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lang="en-GB" dirty="0">
                <a:solidFill>
                  <a:schemeClr val="accent1"/>
                </a:solidFill>
                <a:ea typeface="+mj-ea"/>
                <a:cs typeface="+mj-cs"/>
              </a:rPr>
              <a:t>Symmetric Encryption</a:t>
            </a:r>
            <a:endParaRPr lang="en-AU" dirty="0">
              <a:solidFill>
                <a:schemeClr val="accent1"/>
              </a:solidFill>
              <a:ea typeface="+mj-ea"/>
              <a:cs typeface="+mj-cs"/>
            </a:endParaRPr>
          </a:p>
        </p:txBody>
      </p:sp>
      <p:sp>
        <p:nvSpPr>
          <p:cNvPr id="200707" name="Rectangle 3"/>
          <p:cNvSpPr>
            <a:spLocks noGrp="1" noChangeArrowheads="1"/>
          </p:cNvSpPr>
          <p:nvPr>
            <p:ph idx="1"/>
          </p:nvPr>
        </p:nvSpPr>
        <p:spPr/>
        <p:txBody>
          <a:bodyPr/>
          <a:lstStyle/>
          <a:p>
            <a:pPr eaLnBrk="1" fontAlgn="auto" hangingPunct="1">
              <a:lnSpc>
                <a:spcPct val="80000"/>
              </a:lnSpc>
              <a:spcBef>
                <a:spcPct val="20000"/>
              </a:spcBef>
              <a:spcAft>
                <a:spcPts val="0"/>
              </a:spcAft>
              <a:buFont typeface="Wingdings" pitchFamily="2" charset="2"/>
              <a:buChar char=""/>
              <a:defRPr/>
            </a:pPr>
            <a:r>
              <a:rPr lang="en-US" dirty="0">
                <a:ea typeface="+mn-ea"/>
                <a:cs typeface="+mn-cs"/>
              </a:rPr>
              <a:t>The universal technique for providing confidentiality for transmitted or stored data</a:t>
            </a:r>
          </a:p>
          <a:p>
            <a:pPr eaLnBrk="1" fontAlgn="auto" hangingPunct="1">
              <a:lnSpc>
                <a:spcPct val="80000"/>
              </a:lnSpc>
              <a:spcBef>
                <a:spcPct val="20000"/>
              </a:spcBef>
              <a:spcAft>
                <a:spcPts val="0"/>
              </a:spcAft>
              <a:buNone/>
              <a:defRPr/>
            </a:pPr>
            <a:endParaRPr lang="en-US" dirty="0">
              <a:ea typeface="+mn-ea"/>
              <a:cs typeface="+mn-cs"/>
            </a:endParaRPr>
          </a:p>
          <a:p>
            <a:pPr eaLnBrk="1" fontAlgn="auto" hangingPunct="1">
              <a:lnSpc>
                <a:spcPct val="80000"/>
              </a:lnSpc>
              <a:spcBef>
                <a:spcPct val="20000"/>
              </a:spcBef>
              <a:spcAft>
                <a:spcPts val="0"/>
              </a:spcAft>
              <a:buFont typeface="Wingdings" pitchFamily="2" charset="2"/>
              <a:buChar char=""/>
              <a:defRPr/>
            </a:pPr>
            <a:r>
              <a:rPr lang="en-US" dirty="0">
                <a:ea typeface="+mn-ea"/>
                <a:cs typeface="+mn-cs"/>
              </a:rPr>
              <a:t>Also referred to as conventional encryption or single-key encryption</a:t>
            </a:r>
          </a:p>
          <a:p>
            <a:pPr eaLnBrk="1" fontAlgn="auto" hangingPunct="1">
              <a:lnSpc>
                <a:spcPct val="80000"/>
              </a:lnSpc>
              <a:spcBef>
                <a:spcPct val="20000"/>
              </a:spcBef>
              <a:spcAft>
                <a:spcPts val="0"/>
              </a:spcAft>
              <a:buNone/>
              <a:defRPr/>
            </a:pPr>
            <a:endParaRPr lang="en-US" dirty="0">
              <a:ea typeface="+mn-ea"/>
              <a:cs typeface="+mn-cs"/>
            </a:endParaRPr>
          </a:p>
          <a:p>
            <a:pPr eaLnBrk="1" fontAlgn="auto" hangingPunct="1">
              <a:lnSpc>
                <a:spcPct val="80000"/>
              </a:lnSpc>
              <a:spcBef>
                <a:spcPct val="20000"/>
              </a:spcBef>
              <a:spcAft>
                <a:spcPts val="0"/>
              </a:spcAft>
              <a:buFont typeface="Wingdings" pitchFamily="2" charset="2"/>
              <a:buChar char=""/>
              <a:defRPr/>
            </a:pPr>
            <a:r>
              <a:rPr lang="en-US" dirty="0">
                <a:ea typeface="+mn-ea"/>
                <a:cs typeface="+mn-cs"/>
              </a:rPr>
              <a:t>Two requirements for secure use:</a:t>
            </a:r>
          </a:p>
          <a:p>
            <a:pPr lvl="1" eaLnBrk="1" fontAlgn="auto" hangingPunct="1">
              <a:lnSpc>
                <a:spcPct val="80000"/>
              </a:lnSpc>
              <a:spcBef>
                <a:spcPct val="20000"/>
              </a:spcBef>
              <a:spcAft>
                <a:spcPts val="0"/>
              </a:spcAft>
              <a:buFont typeface="Wingdings" pitchFamily="2" charset="2"/>
              <a:buChar char=""/>
              <a:defRPr/>
            </a:pPr>
            <a:r>
              <a:rPr lang="en-US" sz="2000" dirty="0">
                <a:ea typeface="+mn-ea"/>
              </a:rPr>
              <a:t>need a strong encryption algorithm</a:t>
            </a:r>
          </a:p>
          <a:p>
            <a:pPr lvl="1" eaLnBrk="1" fontAlgn="auto" hangingPunct="1">
              <a:lnSpc>
                <a:spcPct val="80000"/>
              </a:lnSpc>
              <a:spcBef>
                <a:spcPct val="20000"/>
              </a:spcBef>
              <a:spcAft>
                <a:spcPts val="0"/>
              </a:spcAft>
              <a:buFont typeface="Wingdings" pitchFamily="2" charset="2"/>
              <a:buChar char=""/>
              <a:defRPr/>
            </a:pPr>
            <a:r>
              <a:rPr lang="en-US" sz="2000" dirty="0">
                <a:ea typeface="+mn-ea"/>
              </a:rPr>
              <a:t>sender and receiver must have obtained copies of the secret key in a secure fashion and must keep the key secure</a:t>
            </a:r>
          </a:p>
          <a:p>
            <a:pPr eaLnBrk="1" fontAlgn="auto" hangingPunct="1">
              <a:lnSpc>
                <a:spcPct val="80000"/>
              </a:lnSpc>
              <a:spcBef>
                <a:spcPct val="20000"/>
              </a:spcBef>
              <a:spcAft>
                <a:spcPts val="0"/>
              </a:spcAft>
              <a:buFont typeface="Wingdings" pitchFamily="2" charset="2"/>
              <a:buChar char=""/>
              <a:defRPr/>
            </a:pPr>
            <a:endParaRPr lang="en-US" sz="1900" dirty="0">
              <a:ea typeface="+mn-ea"/>
              <a:cs typeface="+mn-cs"/>
            </a:endParaRPr>
          </a:p>
          <a:p>
            <a:pPr eaLnBrk="1" fontAlgn="auto" hangingPunct="1">
              <a:lnSpc>
                <a:spcPct val="80000"/>
              </a:lnSpc>
              <a:spcBef>
                <a:spcPct val="20000"/>
              </a:spcBef>
              <a:spcAft>
                <a:spcPts val="0"/>
              </a:spcAft>
              <a:buFont typeface="Wingdings" pitchFamily="2" charset="2"/>
              <a:buChar char=""/>
              <a:defRPr/>
            </a:pPr>
            <a:endParaRPr lang="en-AU" sz="1900" dirty="0">
              <a:ea typeface="+mn-ea"/>
              <a:cs typeface="+mn-cs"/>
            </a:endParaRPr>
          </a:p>
        </p:txBody>
      </p:sp>
      <p:pic>
        <p:nvPicPr>
          <p:cNvPr id="6" name="Picture 5"/>
          <p:cNvPicPr>
            <a:picLocks noChangeAspect="1"/>
          </p:cNvPicPr>
          <p:nvPr/>
        </p:nvPicPr>
        <p:blipFill>
          <a:blip r:embed="rId3"/>
          <a:stretch>
            <a:fillRect/>
          </a:stretch>
        </p:blipFill>
        <p:spPr>
          <a:xfrm>
            <a:off x="8077201" y="5057292"/>
            <a:ext cx="2406649" cy="1800708"/>
          </a:xfrm>
          <a:prstGeom prst="rect">
            <a:avLst/>
          </a:prstGeom>
          <a:effectLst>
            <a:softEdge rad="254000"/>
          </a:effectLst>
        </p:spPr>
      </p:pic>
      <p:pic>
        <p:nvPicPr>
          <p:cNvPr id="19461" name="Picture 4"/>
          <p:cNvPicPr>
            <a:picLocks noChangeAspect="1"/>
          </p:cNvPicPr>
          <p:nvPr/>
        </p:nvPicPr>
        <p:blipFill>
          <a:blip r:embed="rId4">
            <a:alphaModFix amt="60000"/>
          </a:blip>
          <a:srcRect/>
          <a:stretch>
            <a:fillRect/>
          </a:stretch>
        </p:blipFill>
        <p:spPr bwMode="auto">
          <a:xfrm>
            <a:off x="9552384" y="4953000"/>
            <a:ext cx="990600" cy="990600"/>
          </a:xfrm>
          <a:prstGeom prst="rect">
            <a:avLst/>
          </a:prstGeom>
          <a:noFill/>
          <a:ln w="9525">
            <a:noFill/>
            <a:miter lim="800000"/>
            <a:headEnd/>
            <a:tailEnd/>
          </a:ln>
        </p:spPr>
      </p:pic>
      <p:pic>
        <p:nvPicPr>
          <p:cNvPr id="19462" name="Picture 7"/>
          <p:cNvPicPr>
            <a:picLocks noChangeAspect="1"/>
          </p:cNvPicPr>
          <p:nvPr/>
        </p:nvPicPr>
        <p:blipFill>
          <a:blip r:embed="rId5"/>
          <a:srcRect/>
          <a:stretch>
            <a:fillRect/>
          </a:stretch>
        </p:blipFill>
        <p:spPr bwMode="auto">
          <a:xfrm>
            <a:off x="1752601" y="0"/>
            <a:ext cx="885825" cy="1600200"/>
          </a:xfrm>
          <a:prstGeom prst="rect">
            <a:avLst/>
          </a:prstGeom>
          <a:noFill/>
          <a:ln w="9525">
            <a:noFill/>
            <a:miter lim="800000"/>
            <a:headEnd/>
            <a:tailEnd/>
          </a:ln>
        </p:spPr>
      </p:pic>
      <p:pic>
        <p:nvPicPr>
          <p:cNvPr id="11" name="Picture 4"/>
          <p:cNvPicPr>
            <a:picLocks noChangeAspect="1"/>
          </p:cNvPicPr>
          <p:nvPr/>
        </p:nvPicPr>
        <p:blipFill>
          <a:blip r:embed="rId4">
            <a:alphaModFix amt="60000"/>
          </a:blip>
          <a:srcRect/>
          <a:stretch>
            <a:fillRect/>
          </a:stretch>
        </p:blipFill>
        <p:spPr bwMode="auto">
          <a:xfrm>
            <a:off x="1524000" y="609600"/>
            <a:ext cx="850900" cy="850900"/>
          </a:xfrm>
          <a:prstGeom prst="rect">
            <a:avLst/>
          </a:prstGeom>
          <a:noFill/>
          <a:ln w="9525">
            <a:noFill/>
            <a:miter lim="800000"/>
            <a:headEnd/>
            <a:tailEnd/>
          </a:ln>
          <a:scene3d>
            <a:camera prst="orthographicFront">
              <a:rot lat="0" lon="10799999" rev="0"/>
            </a:camera>
            <a:lightRig rig="threePt" dir="t"/>
          </a:scene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1524000" y="0"/>
            <a:ext cx="9144000" cy="1371600"/>
          </a:xfrm>
        </p:spPr>
        <p:txBody>
          <a:bodyPr>
            <a:normAutofit fontScale="90000"/>
          </a:bodyPr>
          <a:lstStyle/>
          <a:p>
            <a:pPr eaLnBrk="1" fontAlgn="auto" hangingPunct="1">
              <a:spcAft>
                <a:spcPts val="0"/>
              </a:spcAft>
              <a:defRPr/>
            </a:pPr>
            <a:r>
              <a:rPr lang="en-US" dirty="0">
                <a:ln>
                  <a:solidFill>
                    <a:srgbClr val="CC9900"/>
                  </a:solidFill>
                </a:ln>
                <a:solidFill>
                  <a:schemeClr val="accent1"/>
                </a:solidFill>
                <a:ea typeface="+mj-ea"/>
                <a:cs typeface="+mj-cs"/>
              </a:rPr>
              <a:t>Figure 2.7a</a:t>
            </a:r>
            <a:br>
              <a:rPr lang="en-US" dirty="0">
                <a:ln>
                  <a:solidFill>
                    <a:srgbClr val="CC9900"/>
                  </a:solidFill>
                </a:ln>
                <a:solidFill>
                  <a:schemeClr val="accent1"/>
                </a:solidFill>
                <a:ea typeface="+mj-ea"/>
                <a:cs typeface="+mj-cs"/>
              </a:rPr>
            </a:br>
            <a:r>
              <a:rPr lang="en-US" dirty="0">
                <a:ln>
                  <a:solidFill>
                    <a:srgbClr val="CC9900"/>
                  </a:solidFill>
                </a:ln>
                <a:solidFill>
                  <a:schemeClr val="accent1"/>
                </a:solidFill>
                <a:ea typeface="+mj-ea"/>
                <a:cs typeface="+mj-cs"/>
              </a:rPr>
              <a:t>Public-Key Encryption </a:t>
            </a:r>
          </a:p>
        </p:txBody>
      </p:sp>
      <p:sp useBgFill="1">
        <p:nvSpPr>
          <p:cNvPr id="58372" name="TextBox 11"/>
          <p:cNvSpPr txBox="1">
            <a:spLocks noChangeArrowheads="1"/>
          </p:cNvSpPr>
          <p:nvPr/>
        </p:nvSpPr>
        <p:spPr bwMode="auto">
          <a:xfrm>
            <a:off x="1752600" y="5334000"/>
            <a:ext cx="5486400" cy="923330"/>
          </a:xfrm>
          <a:prstGeom prst="rect">
            <a:avLst/>
          </a:prstGeom>
          <a:ln w="9525">
            <a:noFill/>
            <a:miter lim="800000"/>
            <a:headEnd/>
            <a:tailEnd/>
          </a:ln>
        </p:spPr>
        <p:txBody>
          <a:bodyPr>
            <a:prstTxWarp prst="textNoShape">
              <a:avLst/>
            </a:prstTxWarp>
            <a:spAutoFit/>
          </a:bodyPr>
          <a:lstStyle/>
          <a:p>
            <a:endParaRPr lang="en-US" dirty="0"/>
          </a:p>
          <a:p>
            <a:endParaRPr lang="en-US" dirty="0"/>
          </a:p>
          <a:p>
            <a:endParaRPr lang="en-US" dirty="0"/>
          </a:p>
        </p:txBody>
      </p:sp>
      <p:sp>
        <p:nvSpPr>
          <p:cNvPr id="15" name="TextBox 14"/>
          <p:cNvSpPr txBox="1"/>
          <p:nvPr/>
        </p:nvSpPr>
        <p:spPr>
          <a:xfrm>
            <a:off x="6715944" y="1844824"/>
            <a:ext cx="5068688" cy="3822585"/>
          </a:xfrm>
          <a:prstGeom prst="rect">
            <a:avLst/>
          </a:prstGeom>
          <a:noFill/>
        </p:spPr>
        <p:txBody>
          <a:bodyPr wrap="square">
            <a:prstTxWarp prst="textNoShape">
              <a:avLst/>
            </a:prstTxWarp>
            <a:spAutoFit/>
          </a:bodyPr>
          <a:lstStyle/>
          <a:p>
            <a:pPr marL="685800" lvl="1" indent="-336550">
              <a:lnSpc>
                <a:spcPct val="70000"/>
              </a:lnSpc>
              <a:spcBef>
                <a:spcPts val="600"/>
              </a:spcBef>
              <a:buClr>
                <a:schemeClr val="accent2"/>
              </a:buClr>
              <a:buSzPct val="90000"/>
              <a:buFont typeface="Wingdings" pitchFamily="33" charset="2"/>
              <a:buChar char=""/>
              <a:defRPr/>
            </a:pPr>
            <a:r>
              <a:rPr lang="en-US" sz="2400" b="1" dirty="0">
                <a:effectLst>
                  <a:outerShdw blurRad="38100" dist="38100" dir="2700000" algn="tl">
                    <a:srgbClr val="0064E2"/>
                  </a:outerShdw>
                </a:effectLst>
                <a:latin typeface="Corbel" pitchFamily="33" charset="0"/>
              </a:rPr>
              <a:t>Plaintext</a:t>
            </a:r>
          </a:p>
          <a:p>
            <a:pPr marL="1492250" lvl="3" indent="-349250">
              <a:lnSpc>
                <a:spcPct val="70000"/>
              </a:lnSpc>
              <a:spcBef>
                <a:spcPts val="600"/>
              </a:spcBef>
              <a:buClr>
                <a:schemeClr val="accent1"/>
              </a:buClr>
              <a:buSzPct val="90000"/>
              <a:buFont typeface="Wingdings" pitchFamily="33" charset="2"/>
              <a:buChar char=""/>
              <a:defRPr/>
            </a:pPr>
            <a:r>
              <a:rPr lang="en-US" b="1" dirty="0">
                <a:effectLst>
                  <a:outerShdw blurRad="38100" dist="38100" dir="2700000" algn="tl">
                    <a:srgbClr val="0064E2"/>
                  </a:outerShdw>
                </a:effectLst>
                <a:latin typeface="Corbel" pitchFamily="33" charset="0"/>
              </a:rPr>
              <a:t>Readable message or data that is fed into the algorithm as input</a:t>
            </a:r>
          </a:p>
          <a:p>
            <a:pPr marL="685800" lvl="1" indent="-336550">
              <a:lnSpc>
                <a:spcPct val="70000"/>
              </a:lnSpc>
              <a:spcBef>
                <a:spcPts val="600"/>
              </a:spcBef>
              <a:buClr>
                <a:schemeClr val="accent2"/>
              </a:buClr>
              <a:buSzPct val="90000"/>
              <a:buFont typeface="Wingdings" pitchFamily="33" charset="2"/>
              <a:buChar char=""/>
              <a:defRPr/>
            </a:pPr>
            <a:r>
              <a:rPr lang="en-US" sz="2400" b="1" dirty="0">
                <a:effectLst>
                  <a:outerShdw blurRad="38100" dist="38100" dir="2700000" algn="tl">
                    <a:srgbClr val="0064E2"/>
                  </a:outerShdw>
                </a:effectLst>
                <a:latin typeface="Corbel" pitchFamily="33" charset="0"/>
              </a:rPr>
              <a:t>Encryption algorithm</a:t>
            </a:r>
          </a:p>
          <a:p>
            <a:pPr marL="1492250" lvl="3" indent="-349250">
              <a:lnSpc>
                <a:spcPct val="70000"/>
              </a:lnSpc>
              <a:spcBef>
                <a:spcPts val="600"/>
              </a:spcBef>
              <a:buClr>
                <a:schemeClr val="accent1"/>
              </a:buClr>
              <a:buSzPct val="90000"/>
              <a:buFont typeface="Wingdings" pitchFamily="33" charset="2"/>
              <a:buChar char=""/>
              <a:defRPr/>
            </a:pPr>
            <a:r>
              <a:rPr lang="en-US" b="1" dirty="0">
                <a:effectLst>
                  <a:outerShdw blurRad="38100" dist="38100" dir="2700000" algn="tl">
                    <a:srgbClr val="0064E2"/>
                  </a:outerShdw>
                </a:effectLst>
                <a:latin typeface="Corbel" pitchFamily="33" charset="0"/>
              </a:rPr>
              <a:t>Performs transformations on the plaintext</a:t>
            </a:r>
          </a:p>
          <a:p>
            <a:pPr marL="685800" lvl="1" indent="-336550">
              <a:lnSpc>
                <a:spcPct val="70000"/>
              </a:lnSpc>
              <a:spcBef>
                <a:spcPts val="600"/>
              </a:spcBef>
              <a:buClr>
                <a:schemeClr val="accent2"/>
              </a:buClr>
              <a:buSzPct val="90000"/>
              <a:buFont typeface="Wingdings" pitchFamily="33" charset="2"/>
              <a:buChar char=""/>
              <a:defRPr/>
            </a:pPr>
            <a:r>
              <a:rPr lang="en-US" sz="2400" b="1" dirty="0">
                <a:effectLst>
                  <a:outerShdw blurRad="38100" dist="38100" dir="2700000" algn="tl">
                    <a:srgbClr val="0064E2"/>
                  </a:outerShdw>
                </a:effectLst>
                <a:latin typeface="Corbel" pitchFamily="33" charset="0"/>
              </a:rPr>
              <a:t>Public and private key</a:t>
            </a:r>
          </a:p>
          <a:p>
            <a:pPr marL="1492250" lvl="3" indent="-349250">
              <a:lnSpc>
                <a:spcPct val="70000"/>
              </a:lnSpc>
              <a:spcBef>
                <a:spcPts val="600"/>
              </a:spcBef>
              <a:buClr>
                <a:schemeClr val="accent1"/>
              </a:buClr>
              <a:buSzPct val="90000"/>
              <a:buFont typeface="Wingdings" pitchFamily="33" charset="2"/>
              <a:buChar char=""/>
              <a:defRPr/>
            </a:pPr>
            <a:r>
              <a:rPr lang="en-US" b="1" dirty="0">
                <a:effectLst>
                  <a:outerShdw blurRad="38100" dist="38100" dir="2700000" algn="tl">
                    <a:srgbClr val="0064E2"/>
                  </a:outerShdw>
                </a:effectLst>
                <a:latin typeface="Corbel" pitchFamily="33" charset="0"/>
              </a:rPr>
              <a:t>Pair of keys, one for encryption, one for decryption</a:t>
            </a:r>
          </a:p>
          <a:p>
            <a:pPr marL="685800" lvl="1" indent="-336550">
              <a:lnSpc>
                <a:spcPct val="70000"/>
              </a:lnSpc>
              <a:spcBef>
                <a:spcPts val="600"/>
              </a:spcBef>
              <a:buClr>
                <a:schemeClr val="accent2"/>
              </a:buClr>
              <a:buSzPct val="90000"/>
              <a:buFont typeface="Wingdings" pitchFamily="33" charset="2"/>
              <a:buChar char=""/>
              <a:defRPr/>
            </a:pPr>
            <a:r>
              <a:rPr lang="en-US" sz="2400" b="1" dirty="0">
                <a:effectLst>
                  <a:outerShdw blurRad="38100" dist="38100" dir="2700000" algn="tl">
                    <a:srgbClr val="0064E2"/>
                  </a:outerShdw>
                </a:effectLst>
                <a:latin typeface="Corbel" pitchFamily="33" charset="0"/>
              </a:rPr>
              <a:t>Ciphertext</a:t>
            </a:r>
          </a:p>
          <a:p>
            <a:pPr marL="1492250" lvl="3" indent="-349250">
              <a:lnSpc>
                <a:spcPct val="70000"/>
              </a:lnSpc>
              <a:spcBef>
                <a:spcPts val="600"/>
              </a:spcBef>
              <a:buClr>
                <a:schemeClr val="accent1"/>
              </a:buClr>
              <a:buSzPct val="90000"/>
              <a:buFont typeface="Wingdings" pitchFamily="33" charset="2"/>
              <a:buChar char=""/>
              <a:defRPr/>
            </a:pPr>
            <a:r>
              <a:rPr lang="en-US" b="1" dirty="0">
                <a:effectLst>
                  <a:outerShdw blurRad="38100" dist="38100" dir="2700000" algn="tl">
                    <a:srgbClr val="0064E2"/>
                  </a:outerShdw>
                </a:effectLst>
                <a:latin typeface="Corbel" pitchFamily="33" charset="0"/>
              </a:rPr>
              <a:t>Scrambled message produced as output</a:t>
            </a:r>
          </a:p>
          <a:p>
            <a:pPr marL="685800" lvl="1" indent="-336550">
              <a:lnSpc>
                <a:spcPct val="70000"/>
              </a:lnSpc>
              <a:spcBef>
                <a:spcPts val="600"/>
              </a:spcBef>
              <a:buClr>
                <a:schemeClr val="accent2"/>
              </a:buClr>
              <a:buSzPct val="90000"/>
              <a:buFont typeface="Wingdings" pitchFamily="33" charset="2"/>
              <a:buChar char=""/>
              <a:defRPr/>
            </a:pPr>
            <a:r>
              <a:rPr lang="en-US" sz="2400" b="1" dirty="0">
                <a:effectLst>
                  <a:outerShdw blurRad="38100" dist="38100" dir="2700000" algn="tl">
                    <a:srgbClr val="0064E2"/>
                  </a:outerShdw>
                </a:effectLst>
                <a:latin typeface="Corbel" pitchFamily="33" charset="0"/>
              </a:rPr>
              <a:t>Decryption key</a:t>
            </a:r>
          </a:p>
          <a:p>
            <a:pPr marL="1492250" lvl="3" indent="-349250">
              <a:lnSpc>
                <a:spcPct val="70000"/>
              </a:lnSpc>
              <a:spcBef>
                <a:spcPts val="600"/>
              </a:spcBef>
              <a:buClr>
                <a:schemeClr val="accent1"/>
              </a:buClr>
              <a:buSzPct val="90000"/>
              <a:buFont typeface="Wingdings" pitchFamily="33" charset="2"/>
              <a:buChar char=""/>
              <a:defRPr/>
            </a:pPr>
            <a:r>
              <a:rPr lang="en-US" b="1" dirty="0">
                <a:effectLst>
                  <a:outerShdw blurRad="38100" dist="38100" dir="2700000" algn="tl">
                    <a:srgbClr val="0064E2"/>
                  </a:outerShdw>
                </a:effectLst>
                <a:latin typeface="Corbel" pitchFamily="33" charset="0"/>
              </a:rPr>
              <a:t>Produces the original plaintext</a:t>
            </a:r>
          </a:p>
        </p:txBody>
      </p:sp>
      <p:sp>
        <p:nvSpPr>
          <p:cNvPr id="58375" name="TextBox 15"/>
          <p:cNvSpPr txBox="1">
            <a:spLocks noChangeArrowheads="1"/>
          </p:cNvSpPr>
          <p:nvPr/>
        </p:nvSpPr>
        <p:spPr bwMode="auto">
          <a:xfrm>
            <a:off x="1991544" y="5636473"/>
            <a:ext cx="4724400" cy="369332"/>
          </a:xfrm>
          <a:prstGeom prst="rect">
            <a:avLst/>
          </a:prstGeom>
          <a:noFill/>
          <a:ln w="9525">
            <a:noFill/>
            <a:miter lim="800000"/>
            <a:headEnd/>
            <a:tailEnd/>
          </a:ln>
        </p:spPr>
        <p:txBody>
          <a:bodyPr>
            <a:prstTxWarp prst="textNoShape">
              <a:avLst/>
            </a:prstTxWarp>
            <a:spAutoFit/>
          </a:bodyPr>
          <a:lstStyle/>
          <a:p>
            <a:r>
              <a:rPr lang="en-US" dirty="0"/>
              <a:t>To Provide Confidentiality</a:t>
            </a:r>
          </a:p>
        </p:txBody>
      </p:sp>
      <p:pic>
        <p:nvPicPr>
          <p:cNvPr id="8" name="Picture 3" descr="f7.pdf">
            <a:extLst>
              <a:ext uri="{FF2B5EF4-FFF2-40B4-BE49-F238E27FC236}">
                <a16:creationId xmlns:a16="http://schemas.microsoft.com/office/drawing/2014/main" xmlns="" id="{B30FF6B5-79C5-403E-88E6-AC3977221510}"/>
              </a:ext>
            </a:extLst>
          </p:cNvPr>
          <p:cNvPicPr>
            <a:picLocks noChangeAspect="1"/>
          </p:cNvPicPr>
          <p:nvPr/>
        </p:nvPicPr>
        <p:blipFill rotWithShape="1">
          <a:blip r:embed="rId3"/>
          <a:srcRect l="3359" t="1491" r="2367" b="54639"/>
          <a:stretch/>
        </p:blipFill>
        <p:spPr bwMode="auto">
          <a:xfrm>
            <a:off x="911424" y="2043407"/>
            <a:ext cx="5463879" cy="3290593"/>
          </a:xfrm>
          <a:prstGeom prst="rect">
            <a:avLst/>
          </a:prstGeom>
          <a:solidFill>
            <a:schemeClr val="tx1"/>
          </a:solidFill>
          <a:ln w="28575">
            <a:solidFill>
              <a:srgbClr val="CC9900"/>
            </a:solidFill>
            <a:miter lim="800000"/>
            <a:headEnd/>
            <a:tailEnd/>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60419" name="TextBox 4"/>
          <p:cNvSpPr txBox="1">
            <a:spLocks noChangeArrowheads="1"/>
          </p:cNvSpPr>
          <p:nvPr/>
        </p:nvSpPr>
        <p:spPr bwMode="auto">
          <a:xfrm>
            <a:off x="1752600" y="-838200"/>
            <a:ext cx="5486400" cy="2667000"/>
          </a:xfrm>
          <a:prstGeom prst="rect">
            <a:avLst/>
          </a:prstGeom>
          <a:ln w="9525">
            <a:noFill/>
            <a:miter lim="800000"/>
            <a:headEnd/>
            <a:tailEnd/>
          </a:ln>
        </p:spPr>
        <p:txBody>
          <a:bodyPr>
            <a:prstTxWarp prst="textNoShape">
              <a:avLst/>
            </a:prstTxWarp>
            <a:spAutoFit/>
          </a:bodyPr>
          <a:lstStyle/>
          <a:p>
            <a:endParaRPr lang="en-US"/>
          </a:p>
          <a:p>
            <a:endParaRPr lang="en-US"/>
          </a:p>
          <a:p>
            <a:endParaRPr lang="en-US"/>
          </a:p>
          <a:p>
            <a:endParaRPr lang="en-US"/>
          </a:p>
          <a:p>
            <a:endParaRPr lang="en-US"/>
          </a:p>
          <a:p>
            <a:endParaRPr lang="en-US"/>
          </a:p>
          <a:p>
            <a:endParaRPr lang="en-US"/>
          </a:p>
          <a:p>
            <a:endParaRPr lang="en-US"/>
          </a:p>
          <a:p>
            <a:endParaRPr lang="en-US"/>
          </a:p>
        </p:txBody>
      </p:sp>
      <p:sp>
        <p:nvSpPr>
          <p:cNvPr id="8" name="Title 7"/>
          <p:cNvSpPr>
            <a:spLocks noGrp="1"/>
          </p:cNvSpPr>
          <p:nvPr>
            <p:ph type="title"/>
          </p:nvPr>
        </p:nvSpPr>
        <p:spPr/>
        <p:txBody>
          <a:bodyPr>
            <a:noAutofit/>
          </a:bodyPr>
          <a:lstStyle/>
          <a:p>
            <a:pPr eaLnBrk="1" fontAlgn="auto" hangingPunct="1">
              <a:spcAft>
                <a:spcPts val="0"/>
              </a:spcAft>
              <a:defRPr/>
            </a:pPr>
            <a:r>
              <a:rPr lang="en-US" sz="4300" dirty="0">
                <a:ln>
                  <a:solidFill>
                    <a:srgbClr val="CC9900"/>
                  </a:solidFill>
                </a:ln>
                <a:solidFill>
                  <a:schemeClr val="accent1"/>
                </a:solidFill>
                <a:ea typeface="+mj-ea"/>
                <a:cs typeface="+mj-cs"/>
              </a:rPr>
              <a:t>Figure 2.7b</a:t>
            </a:r>
            <a:br>
              <a:rPr lang="en-US" sz="4300" dirty="0">
                <a:ln>
                  <a:solidFill>
                    <a:srgbClr val="CC9900"/>
                  </a:solidFill>
                </a:ln>
                <a:solidFill>
                  <a:schemeClr val="accent1"/>
                </a:solidFill>
                <a:ea typeface="+mj-ea"/>
                <a:cs typeface="+mj-cs"/>
              </a:rPr>
            </a:br>
            <a:r>
              <a:rPr lang="en-US" sz="4300" dirty="0">
                <a:ln>
                  <a:solidFill>
                    <a:srgbClr val="CC9900"/>
                  </a:solidFill>
                </a:ln>
                <a:solidFill>
                  <a:schemeClr val="accent1"/>
                </a:solidFill>
                <a:ea typeface="+mj-ea"/>
                <a:cs typeface="+mj-cs"/>
              </a:rPr>
              <a:t>Private-Key Encryption</a:t>
            </a:r>
          </a:p>
        </p:txBody>
      </p:sp>
      <p:sp>
        <p:nvSpPr>
          <p:cNvPr id="60422" name="TextBox 9"/>
          <p:cNvSpPr txBox="1">
            <a:spLocks noChangeArrowheads="1"/>
          </p:cNvSpPr>
          <p:nvPr/>
        </p:nvSpPr>
        <p:spPr bwMode="auto">
          <a:xfrm>
            <a:off x="1631504" y="5805264"/>
            <a:ext cx="3110880" cy="369332"/>
          </a:xfrm>
          <a:prstGeom prst="rect">
            <a:avLst/>
          </a:prstGeom>
          <a:noFill/>
          <a:ln w="9525">
            <a:noFill/>
            <a:miter lim="800000"/>
            <a:headEnd/>
            <a:tailEnd/>
          </a:ln>
        </p:spPr>
        <p:txBody>
          <a:bodyPr wrap="square">
            <a:prstTxWarp prst="textNoShape">
              <a:avLst/>
            </a:prstTxWarp>
            <a:spAutoFit/>
          </a:bodyPr>
          <a:lstStyle/>
          <a:p>
            <a:r>
              <a:rPr lang="en-US" dirty="0"/>
              <a:t>To provide Authentication</a:t>
            </a:r>
          </a:p>
        </p:txBody>
      </p:sp>
      <p:sp>
        <p:nvSpPr>
          <p:cNvPr id="11" name="TextBox 10"/>
          <p:cNvSpPr txBox="1"/>
          <p:nvPr/>
        </p:nvSpPr>
        <p:spPr>
          <a:xfrm>
            <a:off x="6672064" y="1969597"/>
            <a:ext cx="4608512" cy="2831544"/>
          </a:xfrm>
          <a:prstGeom prst="rect">
            <a:avLst/>
          </a:prstGeom>
          <a:noFill/>
        </p:spPr>
        <p:txBody>
          <a:bodyPr wrap="square">
            <a:prstTxWarp prst="textNoShape">
              <a:avLst/>
            </a:prstTxWarp>
            <a:spAutoFit/>
          </a:bodyPr>
          <a:lstStyle/>
          <a:p>
            <a:pPr marL="685800" lvl="1" indent="-336550">
              <a:spcBef>
                <a:spcPts val="600"/>
              </a:spcBef>
              <a:buClr>
                <a:schemeClr val="accent2"/>
              </a:buClr>
              <a:buSzPct val="90000"/>
              <a:buFont typeface="Wingdings" pitchFamily="33" charset="2"/>
              <a:buChar char=""/>
              <a:defRPr/>
            </a:pPr>
            <a:r>
              <a:rPr lang="en-US" sz="2400" b="1" dirty="0">
                <a:effectLst>
                  <a:outerShdw blurRad="38100" dist="38100" dir="2700000" algn="tl">
                    <a:srgbClr val="0064E2"/>
                  </a:outerShdw>
                </a:effectLst>
                <a:latin typeface="Corbel" pitchFamily="33" charset="0"/>
              </a:rPr>
              <a:t>User encrypts data using his or her own private key</a:t>
            </a:r>
          </a:p>
          <a:p>
            <a:pPr marL="685800" lvl="1" indent="-336550">
              <a:spcBef>
                <a:spcPts val="600"/>
              </a:spcBef>
              <a:buClr>
                <a:schemeClr val="accent2"/>
              </a:buClr>
              <a:buSzPct val="90000"/>
              <a:defRPr/>
            </a:pPr>
            <a:endParaRPr lang="en-US" sz="2400" b="1" dirty="0">
              <a:effectLst>
                <a:outerShdw blurRad="38100" dist="38100" dir="2700000" algn="tl">
                  <a:srgbClr val="0064E2"/>
                </a:outerShdw>
              </a:effectLst>
              <a:latin typeface="Corbel" pitchFamily="33" charset="0"/>
            </a:endParaRPr>
          </a:p>
          <a:p>
            <a:pPr marL="685800" lvl="1" indent="-336550">
              <a:spcBef>
                <a:spcPts val="600"/>
              </a:spcBef>
              <a:buClr>
                <a:schemeClr val="accent2"/>
              </a:buClr>
              <a:buSzPct val="90000"/>
              <a:buFont typeface="Wingdings" pitchFamily="33" charset="2"/>
              <a:buChar char=""/>
              <a:defRPr/>
            </a:pPr>
            <a:r>
              <a:rPr lang="en-US" sz="2400" b="1" dirty="0">
                <a:effectLst>
                  <a:outerShdw blurRad="38100" dist="38100" dir="2700000" algn="tl">
                    <a:srgbClr val="0064E2"/>
                  </a:outerShdw>
                </a:effectLst>
                <a:latin typeface="Corbel" pitchFamily="33" charset="0"/>
              </a:rPr>
              <a:t>Anyone who knows the corresponding public key will be able to decrypt the message</a:t>
            </a:r>
          </a:p>
        </p:txBody>
      </p:sp>
      <p:pic>
        <p:nvPicPr>
          <p:cNvPr id="9" name="Picture 8" descr="f6.pdf">
            <a:extLst>
              <a:ext uri="{FF2B5EF4-FFF2-40B4-BE49-F238E27FC236}">
                <a16:creationId xmlns:a16="http://schemas.microsoft.com/office/drawing/2014/main" xmlns="" id="{284A9A2C-7E8F-4226-80BF-B20051173454}"/>
              </a:ext>
            </a:extLst>
          </p:cNvPr>
          <p:cNvPicPr>
            <a:picLocks noChangeAspect="1"/>
          </p:cNvPicPr>
          <p:nvPr/>
        </p:nvPicPr>
        <p:blipFill rotWithShape="1">
          <a:blip r:embed="rId3">
            <a:extLst>
              <a:ext uri="{28A0092B-C50C-407E-A947-70E740481C1C}">
                <a14:useLocalDpi xmlns:a14="http://schemas.microsoft.com/office/drawing/2010/main" val="0"/>
              </a:ext>
            </a:extLst>
          </a:blip>
          <a:srcRect l="1297" t="44305" r="472" b="3983"/>
          <a:stretch/>
        </p:blipFill>
        <p:spPr>
          <a:xfrm>
            <a:off x="609600" y="1711482"/>
            <a:ext cx="5721410" cy="3897803"/>
          </a:xfrm>
          <a:prstGeom prst="rect">
            <a:avLst/>
          </a:prstGeom>
          <a:solidFill>
            <a:schemeClr val="tx1"/>
          </a:solidFill>
          <a:ln w="38100" cap="sq">
            <a:solidFill>
              <a:schemeClr val="accent6"/>
            </a:solidFill>
            <a:miter lim="800000"/>
          </a:ln>
        </p:spPr>
      </p:pic>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9144000" cy="1143000"/>
          </a:xfrm>
        </p:spPr>
        <p:txBody>
          <a:bodyPr>
            <a:noAutofit/>
          </a:bodyPr>
          <a:lstStyle/>
          <a:p>
            <a:pPr eaLnBrk="1" hangingPunct="1">
              <a:defRPr/>
            </a:pPr>
            <a:r>
              <a:rPr lang="en-US" sz="4400" dirty="0">
                <a:solidFill>
                  <a:schemeClr val="accent1"/>
                </a:solidFill>
              </a:rPr>
              <a:t>Table 2.3  </a:t>
            </a:r>
          </a:p>
        </p:txBody>
      </p:sp>
      <p:pic>
        <p:nvPicPr>
          <p:cNvPr id="4" name="Picture 3"/>
          <p:cNvPicPr>
            <a:picLocks noChangeAspect="1"/>
          </p:cNvPicPr>
          <p:nvPr/>
        </p:nvPicPr>
        <p:blipFill>
          <a:blip r:embed="rId3">
            <a:duotone>
              <a:prstClr val="black"/>
              <a:schemeClr val="accent1">
                <a:tint val="45000"/>
                <a:satMod val="400000"/>
              </a:schemeClr>
            </a:duotone>
            <a:lum bright="-10000" contrast="14000"/>
            <a:alphaModFix amt="86000"/>
          </a:blip>
          <a:stretch>
            <a:fillRect/>
          </a:stretch>
        </p:blipFill>
        <p:spPr>
          <a:xfrm>
            <a:off x="1495348" y="2514600"/>
            <a:ext cx="9144869" cy="2774071"/>
          </a:xfrm>
          <a:prstGeom prst="rect">
            <a:avLst/>
          </a:prstGeom>
          <a:solidFill>
            <a:schemeClr val="accent1"/>
          </a:solidFill>
        </p:spPr>
      </p:pic>
      <p:sp>
        <p:nvSpPr>
          <p:cNvPr id="5" name="TextBox 4"/>
          <p:cNvSpPr txBox="1"/>
          <p:nvPr/>
        </p:nvSpPr>
        <p:spPr>
          <a:xfrm>
            <a:off x="2048423" y="5472112"/>
            <a:ext cx="8077200" cy="584200"/>
          </a:xfrm>
          <a:prstGeom prst="rect">
            <a:avLst/>
          </a:prstGeom>
          <a:noFill/>
        </p:spPr>
        <p:txBody>
          <a:bodyPr>
            <a:spAutoFit/>
          </a:bodyPr>
          <a:lstStyle/>
          <a:p>
            <a:pPr algn="ctr">
              <a:defRPr/>
            </a:pPr>
            <a:r>
              <a:rPr lang="en-US" sz="3200" b="1" dirty="0">
                <a:solidFill>
                  <a:schemeClr val="accent1"/>
                </a:solidFill>
                <a:effectLst>
                  <a:outerShdw blurRad="50800" dist="50800" dir="2700000" algn="tl" rotWithShape="0">
                    <a:schemeClr val="bg1">
                      <a:alpha val="30000"/>
                    </a:schemeClr>
                  </a:outerShdw>
                </a:effectLst>
                <a:latin typeface="+mj-lt"/>
                <a:ea typeface="ＭＳ Ｐゴシック" pitchFamily="33" charset="-128"/>
                <a:cs typeface="ＭＳ Ｐゴシック" pitchFamily="33" charset="-128"/>
              </a:rPr>
              <a:t>Applications for Public-Key Cryptosystems </a:t>
            </a:r>
          </a:p>
        </p:txBody>
      </p:sp>
      <p:pic>
        <p:nvPicPr>
          <p:cNvPr id="62469" name="Picture 4"/>
          <p:cNvPicPr>
            <a:picLocks noChangeAspect="1"/>
          </p:cNvPicPr>
          <p:nvPr/>
        </p:nvPicPr>
        <p:blipFill>
          <a:blip r:embed="rId4"/>
          <a:srcRect/>
          <a:stretch>
            <a:fillRect/>
          </a:stretch>
        </p:blipFill>
        <p:spPr bwMode="auto">
          <a:xfrm rot="977729">
            <a:off x="2374900" y="165100"/>
            <a:ext cx="1371600" cy="1371600"/>
          </a:xfrm>
          <a:prstGeom prst="rect">
            <a:avLst/>
          </a:prstGeom>
          <a:noFill/>
          <a:ln w="9525">
            <a:noFill/>
            <a:miter lim="800000"/>
            <a:headEnd/>
            <a:tailEnd/>
          </a:ln>
        </p:spPr>
      </p:pic>
      <p:pic>
        <p:nvPicPr>
          <p:cNvPr id="7" name="Picture 6"/>
          <p:cNvPicPr>
            <a:picLocks noChangeAspect="1"/>
          </p:cNvPicPr>
          <p:nvPr/>
        </p:nvPicPr>
        <p:blipFill>
          <a:blip r:embed="rId5"/>
          <a:stretch>
            <a:fillRect/>
          </a:stretch>
        </p:blipFill>
        <p:spPr>
          <a:xfrm>
            <a:off x="8610600" y="228600"/>
            <a:ext cx="1676400" cy="1289538"/>
          </a:xfrm>
          <a:prstGeom prst="rect">
            <a:avLst/>
          </a:prstGeom>
          <a:effectLst>
            <a:softEdge rad="254000"/>
          </a:effectLst>
        </p:spPr>
      </p:pic>
    </p:spTree>
  </p:cSld>
  <p:clrMapOvr>
    <a:masterClrMapping/>
  </p:clrMapOvr>
  <p:transition spd="slow">
    <p:wipe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normAutofit/>
          </a:bodyPr>
          <a:lstStyle/>
          <a:p>
            <a:pPr eaLnBrk="1" fontAlgn="auto" hangingPunct="1">
              <a:spcAft>
                <a:spcPts val="0"/>
              </a:spcAft>
              <a:defRPr/>
            </a:pPr>
            <a:r>
              <a:rPr lang="en-US" sz="4300" dirty="0">
                <a:ln>
                  <a:solidFill>
                    <a:srgbClr val="CC9900"/>
                  </a:solidFill>
                </a:ln>
                <a:solidFill>
                  <a:schemeClr val="accent1"/>
                </a:solidFill>
                <a:ea typeface="+mj-ea"/>
                <a:cs typeface="+mj-cs"/>
              </a:rPr>
              <a:t>Requirements for Public-Key Cryptosystems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45261878"/>
              </p:ext>
            </p:extLst>
          </p:nvPr>
        </p:nvGraphicFramePr>
        <p:xfrm>
          <a:off x="1775520" y="1576388"/>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4516" name="Picture 4"/>
          <p:cNvPicPr>
            <a:picLocks noChangeAspect="1"/>
          </p:cNvPicPr>
          <p:nvPr/>
        </p:nvPicPr>
        <p:blipFill>
          <a:blip r:embed="rId8"/>
          <a:srcRect/>
          <a:stretch>
            <a:fillRect/>
          </a:stretch>
        </p:blipFill>
        <p:spPr bwMode="auto">
          <a:xfrm rot="-573399">
            <a:off x="5227638" y="3246438"/>
            <a:ext cx="1612900" cy="16129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Autofit/>
          </a:bodyPr>
          <a:lstStyle/>
          <a:p>
            <a:pPr eaLnBrk="1" fontAlgn="auto" hangingPunct="1">
              <a:spcAft>
                <a:spcPts val="0"/>
              </a:spcAft>
              <a:defRPr/>
            </a:pPr>
            <a:r>
              <a:rPr lang="en-US" sz="4400" dirty="0">
                <a:ln>
                  <a:solidFill>
                    <a:srgbClr val="CC9900"/>
                  </a:solidFill>
                </a:ln>
                <a:solidFill>
                  <a:schemeClr val="accent1"/>
                </a:solidFill>
                <a:ea typeface="+mj-ea"/>
                <a:cs typeface="+mj-cs"/>
              </a:rPr>
              <a:t>Asymmetric Encryption Algorithms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97148183"/>
              </p:ext>
            </p:extLst>
          </p:nvPr>
        </p:nvGraphicFramePr>
        <p:xfrm>
          <a:off x="911424" y="1772816"/>
          <a:ext cx="10153128"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4" name="Rectangle 4"/>
          <p:cNvSpPr>
            <a:spLocks noChangeArrowheads="1"/>
          </p:cNvSpPr>
          <p:nvPr/>
        </p:nvSpPr>
        <p:spPr bwMode="auto">
          <a:xfrm>
            <a:off x="2041525" y="442913"/>
            <a:ext cx="184150" cy="366712"/>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05"/>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 calcmode="lin" valueType="num">
                                      <p:cBhvr>
                                        <p:cTn id="9" dur="1000" fill="hold"/>
                                        <p:tgtEl>
                                          <p:spTgt spid="5"/>
                                        </p:tgtEl>
                                        <p:attrNameLst>
                                          <p:attrName>ppt_x</p:attrName>
                                        </p:attrNameLst>
                                      </p:cBhvr>
                                      <p:tavLst>
                                        <p:tav tm="0">
                                          <p:val>
                                            <p:strVal val="#ppt_x-.2"/>
                                          </p:val>
                                        </p:tav>
                                        <p:tav tm="100000">
                                          <p:val>
                                            <p:strVal val="#ppt_x"/>
                                          </p:val>
                                        </p:tav>
                                      </p:tavLst>
                                    </p:anim>
                                    <p:anim calcmode="lin" valueType="num">
                                      <p:cBhvr>
                                        <p:cTn id="10" dur="1000" fill="hold"/>
                                        <p:tgtEl>
                                          <p:spTgt spid="5"/>
                                        </p:tgtEl>
                                        <p:attrNameLst>
                                          <p:attrName>ppt_y</p:attrName>
                                        </p:attrNameLst>
                                      </p:cBhvr>
                                      <p:tavLst>
                                        <p:tav tm="0">
                                          <p:val>
                                            <p:strVal val="#ppt_y"/>
                                          </p:val>
                                        </p:tav>
                                        <p:tav tm="100000">
                                          <p:val>
                                            <p:strVal val="#ppt_y"/>
                                          </p:val>
                                        </p:tav>
                                      </p:tavLst>
                                    </p:anim>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solidFill>
                  <a:schemeClr val="accent1"/>
                </a:solidFill>
              </a:rPr>
              <a:t>Digital Signatures</a:t>
            </a:r>
          </a:p>
        </p:txBody>
      </p:sp>
      <p:sp>
        <p:nvSpPr>
          <p:cNvPr id="3" name="Content Placeholder 2"/>
          <p:cNvSpPr>
            <a:spLocks noGrp="1"/>
          </p:cNvSpPr>
          <p:nvPr>
            <p:ph idx="1"/>
          </p:nvPr>
        </p:nvSpPr>
        <p:spPr>
          <a:xfrm>
            <a:off x="335360" y="1824038"/>
            <a:ext cx="5112568" cy="4773314"/>
          </a:xfrm>
        </p:spPr>
        <p:txBody>
          <a:bodyPr/>
          <a:lstStyle/>
          <a:p>
            <a:pPr eaLnBrk="1" hangingPunct="1">
              <a:buFont typeface="Wingdings" pitchFamily="33" charset="2"/>
              <a:buChar char=""/>
              <a:defRPr/>
            </a:pPr>
            <a:r>
              <a:rPr lang="en-US" dirty="0"/>
              <a:t>Used for authenticating both source and data integrity</a:t>
            </a:r>
          </a:p>
          <a:p>
            <a:pPr eaLnBrk="1" hangingPunct="1">
              <a:buFont typeface="Wingdings" pitchFamily="33" charset="2"/>
              <a:buChar char=""/>
              <a:defRPr/>
            </a:pPr>
            <a:r>
              <a:rPr lang="en-US" dirty="0"/>
              <a:t>Created by encrypting hash code with private key</a:t>
            </a:r>
          </a:p>
          <a:p>
            <a:pPr eaLnBrk="1" hangingPunct="1">
              <a:buFont typeface="Wingdings" pitchFamily="33" charset="2"/>
              <a:buChar char=""/>
              <a:defRPr/>
            </a:pPr>
            <a:r>
              <a:rPr lang="en-US" dirty="0"/>
              <a:t>Does not provide confidentiality</a:t>
            </a:r>
          </a:p>
          <a:p>
            <a:pPr lvl="2" eaLnBrk="1" hangingPunct="1">
              <a:buClr>
                <a:schemeClr val="accent2"/>
              </a:buClr>
              <a:buFont typeface="Wingdings" pitchFamily="33" charset="2"/>
              <a:buChar char=""/>
              <a:defRPr/>
            </a:pPr>
            <a:r>
              <a:rPr lang="en-US" sz="2400" dirty="0"/>
              <a:t>Even in the case of complete encryption</a:t>
            </a:r>
          </a:p>
          <a:p>
            <a:pPr lvl="2" eaLnBrk="1" hangingPunct="1">
              <a:buClr>
                <a:schemeClr val="accent2"/>
              </a:buClr>
              <a:buFont typeface="Wingdings" pitchFamily="33" charset="2"/>
              <a:buChar char=""/>
              <a:defRPr/>
            </a:pPr>
            <a:r>
              <a:rPr lang="en-US" sz="2400" dirty="0"/>
              <a:t>Message is safe from alteration but not eavesdropping</a:t>
            </a:r>
          </a:p>
          <a:p>
            <a:pPr eaLnBrk="1" hangingPunct="1">
              <a:buFont typeface="Wingdings" pitchFamily="33" charset="2"/>
              <a:buChar char=""/>
              <a:defRPr/>
            </a:pPr>
            <a:endParaRPr lang="en-US" dirty="0"/>
          </a:p>
        </p:txBody>
      </p:sp>
      <p:pic>
        <p:nvPicPr>
          <p:cNvPr id="68612" name="Picture 3"/>
          <p:cNvPicPr>
            <a:picLocks noChangeAspect="1"/>
          </p:cNvPicPr>
          <p:nvPr/>
        </p:nvPicPr>
        <p:blipFill>
          <a:blip r:embed="rId3"/>
          <a:srcRect/>
          <a:stretch>
            <a:fillRect/>
          </a:stretch>
        </p:blipFill>
        <p:spPr bwMode="auto">
          <a:xfrm>
            <a:off x="10158304" y="294495"/>
            <a:ext cx="1440904" cy="952347"/>
          </a:xfrm>
          <a:prstGeom prst="rect">
            <a:avLst/>
          </a:prstGeom>
          <a:noFill/>
          <a:ln w="9525">
            <a:noFill/>
            <a:miter lim="800000"/>
            <a:headEnd/>
            <a:tailEnd/>
          </a:ln>
        </p:spPr>
      </p:pic>
      <p:pic>
        <p:nvPicPr>
          <p:cNvPr id="5" name="Picture 7"/>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5573399" y="1726630"/>
            <a:ext cx="6517977" cy="458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2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3">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2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2" dur="2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idx="4294967295"/>
          </p:nvPr>
        </p:nvSpPr>
        <p:spPr>
          <a:xfrm>
            <a:off x="1524000" y="152401"/>
            <a:ext cx="8229600" cy="1139825"/>
          </a:xfrm>
        </p:spPr>
        <p:txBody>
          <a:bodyPr/>
          <a:lstStyle/>
          <a:p>
            <a:pPr eaLnBrk="1" fontAlgn="auto" hangingPunct="1">
              <a:spcAft>
                <a:spcPts val="0"/>
              </a:spcAft>
              <a:defRPr/>
            </a:pPr>
            <a:r>
              <a:rPr lang="en-US" dirty="0">
                <a:solidFill>
                  <a:schemeClr val="accent1"/>
                </a:solidFill>
              </a:rPr>
              <a:t>Public</a:t>
            </a:r>
            <a:r>
              <a:rPr lang="en-US" dirty="0">
                <a:ln>
                  <a:solidFill>
                    <a:schemeClr val="accent2"/>
                  </a:solidFill>
                </a:ln>
                <a:ea typeface="+mj-ea"/>
                <a:cs typeface="+mj-cs"/>
              </a:rPr>
              <a:t> </a:t>
            </a:r>
            <a:r>
              <a:rPr lang="en-US" dirty="0">
                <a:solidFill>
                  <a:schemeClr val="accent1"/>
                </a:solidFill>
              </a:rPr>
              <a:t>Key Certificates</a:t>
            </a:r>
          </a:p>
        </p:txBody>
      </p:sp>
      <p:sp>
        <p:nvSpPr>
          <p:cNvPr id="9" name="Horizontal Scroll 8"/>
          <p:cNvSpPr/>
          <p:nvPr/>
        </p:nvSpPr>
        <p:spPr>
          <a:xfrm>
            <a:off x="1524000" y="719569"/>
            <a:ext cx="9145016" cy="5860504"/>
          </a:xfrm>
          <a:prstGeom prst="horizontalScroll">
            <a:avLst/>
          </a:prstGeom>
          <a:solidFill>
            <a:schemeClr val="accent1">
              <a:lumMod val="60000"/>
              <a:lumOff val="40000"/>
            </a:schemeClr>
          </a:solid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0662" name="Picture 9" descr="f8.pdf"/>
          <p:cNvPicPr>
            <a:picLocks noChangeAspect="1"/>
          </p:cNvPicPr>
          <p:nvPr/>
        </p:nvPicPr>
        <p:blipFill>
          <a:blip r:embed="rId3"/>
          <a:srcRect l="-5882" t="20000" r="-12941" b="25455"/>
          <a:stretch>
            <a:fillRect/>
          </a:stretch>
        </p:blipFill>
        <p:spPr bwMode="auto">
          <a:xfrm>
            <a:off x="3071664" y="1611522"/>
            <a:ext cx="6862389" cy="4076598"/>
          </a:xfrm>
          <a:prstGeom prst="rect">
            <a:avLst/>
          </a:prstGeom>
          <a:solidFill>
            <a:schemeClr val="accent1"/>
          </a:solidFill>
          <a:ln w="9525">
            <a:noFill/>
            <a:miter lim="800000"/>
            <a:headEnd/>
            <a:tailEnd/>
          </a:ln>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1752600" y="228600"/>
            <a:ext cx="3352800" cy="3048000"/>
          </a:xfrm>
        </p:spPr>
        <p:txBody>
          <a:bodyPr/>
          <a:lstStyle/>
          <a:p>
            <a:pPr eaLnBrk="1" fontAlgn="auto" hangingPunct="1">
              <a:spcAft>
                <a:spcPts val="0"/>
              </a:spcAft>
              <a:defRPr/>
            </a:pPr>
            <a:r>
              <a:rPr lang="en-US" dirty="0">
                <a:solidFill>
                  <a:schemeClr val="accent1"/>
                </a:solidFill>
                <a:ea typeface="+mj-ea"/>
                <a:cs typeface="+mj-cs"/>
              </a:rPr>
              <a:t>Digital Envelopes</a:t>
            </a:r>
          </a:p>
        </p:txBody>
      </p:sp>
      <p:pic>
        <p:nvPicPr>
          <p:cNvPr id="72707" name="Picture 3" descr="f9.pdf"/>
          <p:cNvPicPr>
            <a:picLocks/>
          </p:cNvPicPr>
          <p:nvPr/>
        </p:nvPicPr>
        <p:blipFill rotWithShape="1">
          <a:blip r:embed="rId3"/>
          <a:srcRect t="9051" b="13796"/>
          <a:stretch/>
        </p:blipFill>
        <p:spPr bwMode="auto">
          <a:xfrm>
            <a:off x="5105400" y="332656"/>
            <a:ext cx="6391200" cy="6336704"/>
          </a:xfrm>
          <a:prstGeom prst="rect">
            <a:avLst/>
          </a:prstGeom>
          <a:solidFill>
            <a:srgbClr val="FFD577"/>
          </a:solidFill>
          <a:ln w="19050">
            <a:solidFill>
              <a:srgbClr val="CC9900"/>
            </a:solidFill>
            <a:miter lim="800000"/>
            <a:headEnd/>
            <a:tailEnd/>
          </a:ln>
        </p:spPr>
      </p:pic>
      <p:sp>
        <p:nvSpPr>
          <p:cNvPr id="72708" name="TextBox 5"/>
          <p:cNvSpPr txBox="1">
            <a:spLocks noChangeArrowheads="1"/>
          </p:cNvSpPr>
          <p:nvPr/>
        </p:nvSpPr>
        <p:spPr bwMode="auto">
          <a:xfrm>
            <a:off x="3651250" y="5541964"/>
            <a:ext cx="185738" cy="369887"/>
          </a:xfrm>
          <a:prstGeom prst="rect">
            <a:avLst/>
          </a:prstGeom>
          <a:noFill/>
          <a:ln w="9525">
            <a:noFill/>
            <a:miter lim="800000"/>
            <a:headEnd/>
            <a:tailEnd/>
          </a:ln>
        </p:spPr>
        <p:txBody>
          <a:bodyPr wrap="none">
            <a:prstTxWarp prst="textNoShape">
              <a:avLst/>
            </a:prstTxWarp>
            <a:spAutoFit/>
          </a:bodyPr>
          <a:lstStyle/>
          <a:p>
            <a:endParaRPr lang="en-US"/>
          </a:p>
        </p:txBody>
      </p:sp>
      <p:sp>
        <p:nvSpPr>
          <p:cNvPr id="7" name="TextBox 6"/>
          <p:cNvSpPr txBox="1"/>
          <p:nvPr/>
        </p:nvSpPr>
        <p:spPr>
          <a:xfrm>
            <a:off x="623392" y="3068960"/>
            <a:ext cx="4329608" cy="2749471"/>
          </a:xfrm>
          <a:prstGeom prst="rect">
            <a:avLst/>
          </a:prstGeom>
          <a:noFill/>
        </p:spPr>
        <p:txBody>
          <a:bodyPr wrap="square">
            <a:prstTxWarp prst="textNoShape">
              <a:avLst/>
            </a:prstTxWarp>
            <a:spAutoFit/>
          </a:bodyPr>
          <a:lstStyle/>
          <a:p>
            <a:pPr marL="342900" indent="-342900">
              <a:spcBef>
                <a:spcPts val="2000"/>
              </a:spcBef>
              <a:buClr>
                <a:schemeClr val="accent1"/>
              </a:buClr>
              <a:buSzPct val="90000"/>
              <a:buFont typeface="Wingdings" pitchFamily="33" charset="2"/>
              <a:buChar char=""/>
              <a:defRPr/>
            </a:pPr>
            <a:r>
              <a:rPr lang="en-US" sz="2400" b="1" dirty="0">
                <a:latin typeface="Times-Roman" charset="0"/>
              </a:rPr>
              <a:t>Protects a message without needing to first arrange for sender and receiver to have the same secret key </a:t>
            </a:r>
          </a:p>
          <a:p>
            <a:pPr marL="342900" indent="-342900">
              <a:spcBef>
                <a:spcPts val="2000"/>
              </a:spcBef>
              <a:buClr>
                <a:schemeClr val="accent1"/>
              </a:buClr>
              <a:buSzPct val="90000"/>
              <a:defRPr/>
            </a:pPr>
            <a:r>
              <a:rPr lang="en-US" sz="2000" b="1" dirty="0">
                <a:latin typeface="Times-Roman" charset="0"/>
              </a:rPr>
              <a:t>***Equates to the same thing as a sealed envelope containing an unsigned letter</a:t>
            </a: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1981200" y="457200"/>
            <a:ext cx="3602038" cy="1550988"/>
          </a:xfrm>
        </p:spPr>
        <p:txBody>
          <a:bodyPr>
            <a:noAutofit/>
          </a:bodyPr>
          <a:lstStyle/>
          <a:p>
            <a:pPr fontAlgn="auto">
              <a:spcAft>
                <a:spcPts val="0"/>
              </a:spcAft>
              <a:defRPr/>
            </a:pPr>
            <a:r>
              <a:rPr lang="en-US" sz="5400" dirty="0">
                <a:solidFill>
                  <a:schemeClr val="accent1"/>
                </a:solidFill>
                <a:ea typeface="+mj-ea"/>
                <a:cs typeface="+mj-cs"/>
              </a:rPr>
              <a:t>Random Numbers</a:t>
            </a:r>
          </a:p>
        </p:txBody>
      </p:sp>
      <p:sp>
        <p:nvSpPr>
          <p:cNvPr id="249859" name="Rectangle 3"/>
          <p:cNvSpPr>
            <a:spLocks noGrp="1" noChangeArrowheads="1"/>
          </p:cNvSpPr>
          <p:nvPr>
            <p:ph idx="1"/>
          </p:nvPr>
        </p:nvSpPr>
        <p:spPr>
          <a:xfrm>
            <a:off x="5997574" y="273050"/>
            <a:ext cx="5643041" cy="5778500"/>
          </a:xfrm>
        </p:spPr>
        <p:txBody>
          <a:bodyPr>
            <a:normAutofit fontScale="92500" lnSpcReduction="20000"/>
          </a:bodyPr>
          <a:lstStyle/>
          <a:p>
            <a:pPr fontAlgn="auto">
              <a:spcAft>
                <a:spcPts val="0"/>
              </a:spcAft>
              <a:buClr>
                <a:srgbClr val="FFCC33"/>
              </a:buClr>
              <a:defRPr/>
            </a:pPr>
            <a:endParaRPr lang="en-US" sz="3097" dirty="0"/>
          </a:p>
          <a:p>
            <a:pPr lvl="1" eaLnBrk="1" fontAlgn="auto" hangingPunct="1">
              <a:spcAft>
                <a:spcPts val="600"/>
              </a:spcAft>
              <a:buClr>
                <a:srgbClr val="FFCC33"/>
              </a:buClr>
              <a:buFont typeface="Wingdings" pitchFamily="2" charset="2"/>
              <a:buChar char=""/>
              <a:defRPr/>
            </a:pPr>
            <a:r>
              <a:rPr lang="en-US" sz="3429" dirty="0">
                <a:ea typeface="+mn-ea"/>
              </a:rPr>
              <a:t>Keys for public-key algorithms</a:t>
            </a:r>
          </a:p>
          <a:p>
            <a:pPr lvl="1" eaLnBrk="1" fontAlgn="auto" hangingPunct="1">
              <a:spcAft>
                <a:spcPts val="600"/>
              </a:spcAft>
              <a:buClr>
                <a:srgbClr val="FFCC33"/>
              </a:buClr>
              <a:buFont typeface="Wingdings" pitchFamily="2" charset="2"/>
              <a:buChar char=""/>
              <a:defRPr/>
            </a:pPr>
            <a:r>
              <a:rPr lang="en-US" sz="3429" dirty="0">
                <a:ea typeface="+mn-ea"/>
              </a:rPr>
              <a:t>Stream key for symmetric stream cipher</a:t>
            </a:r>
          </a:p>
          <a:p>
            <a:pPr lvl="1" eaLnBrk="1" fontAlgn="auto" hangingPunct="1">
              <a:spcAft>
                <a:spcPts val="600"/>
              </a:spcAft>
              <a:buClr>
                <a:srgbClr val="FFCC33"/>
              </a:buClr>
              <a:buFont typeface="Wingdings" pitchFamily="2" charset="2"/>
              <a:buChar char=""/>
              <a:defRPr/>
            </a:pPr>
            <a:r>
              <a:rPr lang="en-US" sz="3429" dirty="0">
                <a:ea typeface="+mn-ea"/>
              </a:rPr>
              <a:t>Symmetric key for use as a temporary session key or in creating a digital envelope</a:t>
            </a:r>
          </a:p>
          <a:p>
            <a:pPr lvl="1" eaLnBrk="1" fontAlgn="auto" hangingPunct="1">
              <a:spcAft>
                <a:spcPts val="600"/>
              </a:spcAft>
              <a:buClr>
                <a:srgbClr val="FFCC33"/>
              </a:buClr>
              <a:buFont typeface="Wingdings" pitchFamily="2" charset="2"/>
              <a:buChar char=""/>
              <a:defRPr/>
            </a:pPr>
            <a:r>
              <a:rPr lang="en-US" sz="3429" dirty="0">
                <a:ea typeface="+mn-ea"/>
              </a:rPr>
              <a:t>Handshaking to prevent replay attacks</a:t>
            </a:r>
          </a:p>
          <a:p>
            <a:pPr lvl="1" eaLnBrk="1" fontAlgn="auto" hangingPunct="1">
              <a:spcAft>
                <a:spcPts val="600"/>
              </a:spcAft>
              <a:buClr>
                <a:srgbClr val="FFCC33"/>
              </a:buClr>
              <a:buFont typeface="Wingdings" pitchFamily="2" charset="2"/>
              <a:buChar char=""/>
              <a:defRPr/>
            </a:pPr>
            <a:r>
              <a:rPr lang="en-US" sz="3429" dirty="0">
                <a:ea typeface="+mn-ea"/>
              </a:rPr>
              <a:t>Session key</a:t>
            </a:r>
          </a:p>
        </p:txBody>
      </p:sp>
      <p:sp>
        <p:nvSpPr>
          <p:cNvPr id="6" name="TextBox 5"/>
          <p:cNvSpPr txBox="1"/>
          <p:nvPr/>
        </p:nvSpPr>
        <p:spPr>
          <a:xfrm>
            <a:off x="1752600" y="4724400"/>
            <a:ext cx="4267200" cy="1200150"/>
          </a:xfrm>
          <a:prstGeom prst="rect">
            <a:avLst/>
          </a:prstGeom>
          <a:noFill/>
        </p:spPr>
        <p:txBody>
          <a:bodyPr>
            <a:prstTxWarp prst="textNoShape">
              <a:avLst/>
            </a:prstTxWarp>
            <a:spAutoFit/>
          </a:bodyPr>
          <a:lstStyle/>
          <a:p>
            <a:pPr algn="ctr">
              <a:defRPr/>
            </a:pPr>
            <a:r>
              <a:rPr lang="en-US" sz="3600" b="1" dirty="0">
                <a:effectLst>
                  <a:outerShdw blurRad="38100" dist="38100" dir="2700000" algn="tl">
                    <a:srgbClr val="0064E2"/>
                  </a:outerShdw>
                </a:effectLst>
                <a:latin typeface="Corbel" pitchFamily="33" charset="0"/>
              </a:rPr>
              <a:t>Uses include generation of:</a:t>
            </a:r>
          </a:p>
        </p:txBody>
      </p:sp>
      <p:pic>
        <p:nvPicPr>
          <p:cNvPr id="74757" name="Picture 4"/>
          <p:cNvPicPr>
            <a:picLocks noChangeAspect="1"/>
          </p:cNvPicPr>
          <p:nvPr/>
        </p:nvPicPr>
        <p:blipFill>
          <a:blip r:embed="rId3"/>
          <a:srcRect/>
          <a:stretch>
            <a:fillRect/>
          </a:stretch>
        </p:blipFill>
        <p:spPr bwMode="auto">
          <a:xfrm>
            <a:off x="2667000" y="1981200"/>
            <a:ext cx="1905000" cy="2628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249859">
                                            <p:txEl>
                                              <p:pRg st="1" end="1"/>
                                            </p:txEl>
                                          </p:spTgt>
                                        </p:tgtEl>
                                        <p:attrNameLst>
                                          <p:attrName>style.visibility</p:attrName>
                                        </p:attrNameLst>
                                      </p:cBhvr>
                                      <p:to>
                                        <p:strVal val="visible"/>
                                      </p:to>
                                    </p:set>
                                    <p:anim calcmode="lin" valueType="num">
                                      <p:cBhvr additive="base">
                                        <p:cTn id="7" dur="5000" fill="hold"/>
                                        <p:tgtEl>
                                          <p:spTgt spid="249859">
                                            <p:txEl>
                                              <p:pRg st="1" end="1"/>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249859">
                                            <p:txEl>
                                              <p:pRg st="1" end="1"/>
                                            </p:txEl>
                                          </p:spTgt>
                                        </p:tgtEl>
                                        <p:attrNameLst>
                                          <p:attrName>ppt_y</p:attrName>
                                        </p:attrNameLst>
                                      </p:cBhvr>
                                      <p:tavLst>
                                        <p:tav tm="0">
                                          <p:val>
                                            <p:strVal val="0-#ppt_h/2"/>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249859">
                                            <p:txEl>
                                              <p:pRg st="2" end="2"/>
                                            </p:txEl>
                                          </p:spTgt>
                                        </p:tgtEl>
                                        <p:attrNameLst>
                                          <p:attrName>style.visibility</p:attrName>
                                        </p:attrNameLst>
                                      </p:cBhvr>
                                      <p:to>
                                        <p:strVal val="visible"/>
                                      </p:to>
                                    </p:set>
                                    <p:anim calcmode="lin" valueType="num">
                                      <p:cBhvr additive="base">
                                        <p:cTn id="11" dur="3000" fill="hold"/>
                                        <p:tgtEl>
                                          <p:spTgt spid="249859">
                                            <p:txEl>
                                              <p:pRg st="2" end="2"/>
                                            </p:txEl>
                                          </p:spTgt>
                                        </p:tgtEl>
                                        <p:attrNameLst>
                                          <p:attrName>ppt_x</p:attrName>
                                        </p:attrNameLst>
                                      </p:cBhvr>
                                      <p:tavLst>
                                        <p:tav tm="0">
                                          <p:val>
                                            <p:strVal val="#ppt_x"/>
                                          </p:val>
                                        </p:tav>
                                        <p:tav tm="100000">
                                          <p:val>
                                            <p:strVal val="#ppt_x"/>
                                          </p:val>
                                        </p:tav>
                                      </p:tavLst>
                                    </p:anim>
                                    <p:anim calcmode="lin" valueType="num">
                                      <p:cBhvr additive="base">
                                        <p:cTn id="12" dur="3000" fill="hold"/>
                                        <p:tgtEl>
                                          <p:spTgt spid="249859">
                                            <p:txEl>
                                              <p:pRg st="2" end="2"/>
                                            </p:txEl>
                                          </p:spTgt>
                                        </p:tgtEl>
                                        <p:attrNameLst>
                                          <p:attrName>ppt_y</p:attrName>
                                        </p:attrNameLst>
                                      </p:cBhvr>
                                      <p:tavLst>
                                        <p:tav tm="0">
                                          <p:val>
                                            <p:strVal val="0-#ppt_h/2"/>
                                          </p:val>
                                        </p:tav>
                                        <p:tav tm="100000">
                                          <p:val>
                                            <p:strVal val="#ppt_y"/>
                                          </p:val>
                                        </p:tav>
                                      </p:tavLst>
                                    </p:anim>
                                  </p:childTnLst>
                                </p:cTn>
                              </p:par>
                              <p:par>
                                <p:cTn id="13" presetID="2" presetClass="entr" presetSubtype="1" accel="50000" decel="50000" fill="hold" grpId="0" nodeType="withEffect">
                                  <p:stCondLst>
                                    <p:cond delay="0"/>
                                  </p:stCondLst>
                                  <p:childTnLst>
                                    <p:set>
                                      <p:cBhvr>
                                        <p:cTn id="14" dur="1" fill="hold">
                                          <p:stCondLst>
                                            <p:cond delay="0"/>
                                          </p:stCondLst>
                                        </p:cTn>
                                        <p:tgtEl>
                                          <p:spTgt spid="249859">
                                            <p:txEl>
                                              <p:pRg st="3" end="3"/>
                                            </p:txEl>
                                          </p:spTgt>
                                        </p:tgtEl>
                                        <p:attrNameLst>
                                          <p:attrName>style.visibility</p:attrName>
                                        </p:attrNameLst>
                                      </p:cBhvr>
                                      <p:to>
                                        <p:strVal val="visible"/>
                                      </p:to>
                                    </p:set>
                                    <p:anim calcmode="lin" valueType="num">
                                      <p:cBhvr additive="base">
                                        <p:cTn id="15" dur="2000" fill="hold"/>
                                        <p:tgtEl>
                                          <p:spTgt spid="249859">
                                            <p:txEl>
                                              <p:pRg st="3" end="3"/>
                                            </p:txEl>
                                          </p:spTgt>
                                        </p:tgtEl>
                                        <p:attrNameLst>
                                          <p:attrName>ppt_x</p:attrName>
                                        </p:attrNameLst>
                                      </p:cBhvr>
                                      <p:tavLst>
                                        <p:tav tm="0">
                                          <p:val>
                                            <p:strVal val="#ppt_x"/>
                                          </p:val>
                                        </p:tav>
                                        <p:tav tm="100000">
                                          <p:val>
                                            <p:strVal val="#ppt_x"/>
                                          </p:val>
                                        </p:tav>
                                      </p:tavLst>
                                    </p:anim>
                                    <p:anim calcmode="lin" valueType="num">
                                      <p:cBhvr additive="base">
                                        <p:cTn id="16" dur="2000" fill="hold"/>
                                        <p:tgtEl>
                                          <p:spTgt spid="249859">
                                            <p:txEl>
                                              <p:pRg st="3" end="3"/>
                                            </p:txEl>
                                          </p:spTgt>
                                        </p:tgtEl>
                                        <p:attrNameLst>
                                          <p:attrName>ppt_y</p:attrName>
                                        </p:attrNameLst>
                                      </p:cBhvr>
                                      <p:tavLst>
                                        <p:tav tm="0">
                                          <p:val>
                                            <p:strVal val="0-#ppt_h/2"/>
                                          </p:val>
                                        </p:tav>
                                        <p:tav tm="100000">
                                          <p:val>
                                            <p:strVal val="#ppt_y"/>
                                          </p:val>
                                        </p:tav>
                                      </p:tavLst>
                                    </p:anim>
                                  </p:childTnLst>
                                </p:cTn>
                              </p:par>
                              <p:par>
                                <p:cTn id="17" presetID="2" presetClass="entr" presetSubtype="1" accel="50000" decel="50000" fill="hold" grpId="0" nodeType="withEffect">
                                  <p:stCondLst>
                                    <p:cond delay="0"/>
                                  </p:stCondLst>
                                  <p:childTnLst>
                                    <p:set>
                                      <p:cBhvr>
                                        <p:cTn id="18" dur="1" fill="hold">
                                          <p:stCondLst>
                                            <p:cond delay="0"/>
                                          </p:stCondLst>
                                        </p:cTn>
                                        <p:tgtEl>
                                          <p:spTgt spid="249859">
                                            <p:txEl>
                                              <p:pRg st="4" end="4"/>
                                            </p:txEl>
                                          </p:spTgt>
                                        </p:tgtEl>
                                        <p:attrNameLst>
                                          <p:attrName>style.visibility</p:attrName>
                                        </p:attrNameLst>
                                      </p:cBhvr>
                                      <p:to>
                                        <p:strVal val="visible"/>
                                      </p:to>
                                    </p:set>
                                    <p:anim calcmode="lin" valueType="num">
                                      <p:cBhvr additive="base">
                                        <p:cTn id="19" dur="1000" fill="hold"/>
                                        <p:tgtEl>
                                          <p:spTgt spid="249859">
                                            <p:txEl>
                                              <p:pRg st="4" end="4"/>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49859">
                                            <p:txEl>
                                              <p:pRg st="4" end="4"/>
                                            </p:txEl>
                                          </p:spTgt>
                                        </p:tgtEl>
                                        <p:attrNameLst>
                                          <p:attrName>ppt_y</p:attrName>
                                        </p:attrNameLst>
                                      </p:cBhvr>
                                      <p:tavLst>
                                        <p:tav tm="0">
                                          <p:val>
                                            <p:strVal val="0-#ppt_h/2"/>
                                          </p:val>
                                        </p:tav>
                                        <p:tav tm="100000">
                                          <p:val>
                                            <p:strVal val="#ppt_y"/>
                                          </p:val>
                                        </p:tav>
                                      </p:tavLst>
                                    </p:anim>
                                  </p:childTnLst>
                                </p:cTn>
                              </p:par>
                              <p:par>
                                <p:cTn id="21" presetID="2" presetClass="entr" presetSubtype="1" accel="50000" decel="50000" fill="hold" grpId="0" nodeType="withEffect">
                                  <p:stCondLst>
                                    <p:cond delay="0"/>
                                  </p:stCondLst>
                                  <p:childTnLst>
                                    <p:set>
                                      <p:cBhvr>
                                        <p:cTn id="22" dur="1" fill="hold">
                                          <p:stCondLst>
                                            <p:cond delay="0"/>
                                          </p:stCondLst>
                                        </p:cTn>
                                        <p:tgtEl>
                                          <p:spTgt spid="249859">
                                            <p:txEl>
                                              <p:pRg st="5" end="5"/>
                                            </p:txEl>
                                          </p:spTgt>
                                        </p:tgtEl>
                                        <p:attrNameLst>
                                          <p:attrName>style.visibility</p:attrName>
                                        </p:attrNameLst>
                                      </p:cBhvr>
                                      <p:to>
                                        <p:strVal val="visible"/>
                                      </p:to>
                                    </p:set>
                                    <p:anim calcmode="lin" valueType="num">
                                      <p:cBhvr additive="base">
                                        <p:cTn id="23" dur="500" fill="hold"/>
                                        <p:tgtEl>
                                          <p:spTgt spid="24985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9859">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a:bodyPr>
          <a:lstStyle/>
          <a:p>
            <a:pPr eaLnBrk="1" hangingPunct="1">
              <a:defRPr/>
            </a:pPr>
            <a:r>
              <a:rPr lang="en-US" dirty="0">
                <a:solidFill>
                  <a:schemeClr val="accent1"/>
                </a:solidFill>
              </a:rPr>
              <a:t>Random Number Requirements</a:t>
            </a:r>
          </a:p>
        </p:txBody>
      </p:sp>
      <p:sp>
        <p:nvSpPr>
          <p:cNvPr id="16" name="Text Placeholder 15"/>
          <p:cNvSpPr>
            <a:spLocks noGrp="1"/>
          </p:cNvSpPr>
          <p:nvPr>
            <p:ph type="body" idx="1"/>
          </p:nvPr>
        </p:nvSpPr>
        <p:spPr>
          <a:xfrm>
            <a:off x="839416" y="1728788"/>
            <a:ext cx="3932238" cy="742950"/>
          </a:xfrm>
        </p:spPr>
        <p:txBody>
          <a:bodyPr/>
          <a:lstStyle/>
          <a:p>
            <a:pPr eaLnBrk="1" hangingPunct="1">
              <a:buFont typeface="Wingdings" pitchFamily="33" charset="2"/>
              <a:buNone/>
              <a:defRPr/>
            </a:pPr>
            <a:r>
              <a:rPr lang="en-US" sz="3200" dirty="0"/>
              <a:t>Randomness</a:t>
            </a:r>
          </a:p>
        </p:txBody>
      </p:sp>
      <p:sp>
        <p:nvSpPr>
          <p:cNvPr id="17" name="Content Placeholder 16"/>
          <p:cNvSpPr>
            <a:spLocks noGrp="1"/>
          </p:cNvSpPr>
          <p:nvPr>
            <p:ph sz="half" idx="2"/>
          </p:nvPr>
        </p:nvSpPr>
        <p:spPr>
          <a:xfrm>
            <a:off x="839416" y="2478088"/>
            <a:ext cx="5074022" cy="3522663"/>
          </a:xfrm>
        </p:spPr>
        <p:txBody>
          <a:bodyPr>
            <a:noAutofit/>
          </a:bodyPr>
          <a:lstStyle/>
          <a:p>
            <a:pPr eaLnBrk="1" hangingPunct="1">
              <a:buFont typeface="Wingdings" pitchFamily="33" charset="2"/>
              <a:buChar char=""/>
              <a:defRPr/>
            </a:pPr>
            <a:r>
              <a:rPr lang="en-US" sz="2400" dirty="0"/>
              <a:t>Criteria:</a:t>
            </a:r>
          </a:p>
          <a:p>
            <a:pPr lvl="1" eaLnBrk="1" hangingPunct="1">
              <a:buFont typeface="Wingdings" pitchFamily="33" charset="2"/>
              <a:buChar char=""/>
              <a:defRPr/>
            </a:pPr>
            <a:r>
              <a:rPr lang="en-US" sz="2400" dirty="0"/>
              <a:t>Uniform distribution</a:t>
            </a:r>
          </a:p>
          <a:p>
            <a:pPr lvl="2" eaLnBrk="1" hangingPunct="1">
              <a:buFont typeface="Wingdings" pitchFamily="33" charset="2"/>
              <a:buChar char=""/>
              <a:defRPr/>
            </a:pPr>
            <a:r>
              <a:rPr lang="en-US" sz="2400" dirty="0"/>
              <a:t>Frequency of occurrence of each of the numbers should be approximately the same</a:t>
            </a:r>
          </a:p>
          <a:p>
            <a:pPr lvl="1" eaLnBrk="1" hangingPunct="1">
              <a:buFont typeface="Wingdings" pitchFamily="33" charset="2"/>
              <a:buChar char=""/>
              <a:defRPr/>
            </a:pPr>
            <a:r>
              <a:rPr lang="en-US" sz="2400" dirty="0"/>
              <a:t>Independence</a:t>
            </a:r>
          </a:p>
          <a:p>
            <a:pPr lvl="2" eaLnBrk="1" hangingPunct="1">
              <a:buFont typeface="Wingdings" pitchFamily="33" charset="2"/>
              <a:buChar char=""/>
              <a:defRPr/>
            </a:pPr>
            <a:r>
              <a:rPr lang="en-US" sz="2400" dirty="0"/>
              <a:t>No one value in the sequence can be inferred from the others</a:t>
            </a:r>
          </a:p>
          <a:p>
            <a:pPr lvl="1" eaLnBrk="1" hangingPunct="1">
              <a:buFont typeface="Wingdings" pitchFamily="33" charset="2"/>
              <a:buChar char=""/>
              <a:defRPr/>
            </a:pPr>
            <a:endParaRPr lang="en-US" sz="2400" dirty="0"/>
          </a:p>
        </p:txBody>
      </p:sp>
      <p:sp>
        <p:nvSpPr>
          <p:cNvPr id="18" name="Text Placeholder 17"/>
          <p:cNvSpPr>
            <a:spLocks noGrp="1"/>
          </p:cNvSpPr>
          <p:nvPr>
            <p:ph type="body" sz="quarter" idx="3"/>
          </p:nvPr>
        </p:nvSpPr>
        <p:spPr>
          <a:xfrm>
            <a:off x="6278564" y="1735138"/>
            <a:ext cx="3932237" cy="742950"/>
          </a:xfrm>
        </p:spPr>
        <p:txBody>
          <a:bodyPr/>
          <a:lstStyle/>
          <a:p>
            <a:pPr eaLnBrk="1" hangingPunct="1">
              <a:buFont typeface="Wingdings" pitchFamily="33" charset="2"/>
              <a:buNone/>
              <a:defRPr/>
            </a:pPr>
            <a:r>
              <a:rPr lang="en-US" sz="3200" dirty="0"/>
              <a:t>Unpredictability</a:t>
            </a:r>
          </a:p>
        </p:txBody>
      </p:sp>
      <p:sp>
        <p:nvSpPr>
          <p:cNvPr id="19" name="Content Placeholder 18"/>
          <p:cNvSpPr>
            <a:spLocks noGrp="1"/>
          </p:cNvSpPr>
          <p:nvPr>
            <p:ph sz="quarter" idx="4"/>
          </p:nvPr>
        </p:nvSpPr>
        <p:spPr>
          <a:xfrm>
            <a:off x="6400800" y="2590801"/>
            <a:ext cx="5095800" cy="3522663"/>
          </a:xfrm>
        </p:spPr>
        <p:txBody>
          <a:bodyPr>
            <a:normAutofit/>
          </a:bodyPr>
          <a:lstStyle/>
          <a:p>
            <a:pPr eaLnBrk="1" hangingPunct="1">
              <a:buFont typeface="Wingdings" pitchFamily="33" charset="2"/>
              <a:buChar char=""/>
              <a:defRPr/>
            </a:pPr>
            <a:r>
              <a:rPr lang="en-US" sz="2400" dirty="0"/>
              <a:t>Each number is statistically independent of other numbers in the sequence</a:t>
            </a:r>
          </a:p>
          <a:p>
            <a:pPr eaLnBrk="1" hangingPunct="1">
              <a:buFont typeface="Wingdings" pitchFamily="33" charset="2"/>
              <a:buChar char=""/>
              <a:defRPr/>
            </a:pPr>
            <a:r>
              <a:rPr lang="en-US" sz="2400" dirty="0"/>
              <a:t>Opponent should not be able to predict future elements of the sequence on the basis of earlier elements</a:t>
            </a:r>
          </a:p>
        </p:txBody>
      </p:sp>
      <p:pic>
        <p:nvPicPr>
          <p:cNvPr id="76807" name="Picture 19"/>
          <p:cNvPicPr>
            <a:picLocks noChangeAspect="1"/>
          </p:cNvPicPr>
          <p:nvPr/>
        </p:nvPicPr>
        <p:blipFill>
          <a:blip r:embed="rId3">
            <a:alphaModFix amt="19000"/>
            <a:duotone>
              <a:prstClr val="black"/>
              <a:schemeClr val="accent4">
                <a:tint val="45000"/>
                <a:satMod val="400000"/>
              </a:schemeClr>
            </a:duotone>
          </a:blip>
          <a:srcRect/>
          <a:stretch>
            <a:fillRect/>
          </a:stretch>
        </p:blipFill>
        <p:spPr bwMode="auto">
          <a:xfrm>
            <a:off x="2743200" y="2046288"/>
            <a:ext cx="6305128" cy="4629564"/>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905001" y="381001"/>
            <a:ext cx="8228013" cy="1362075"/>
          </a:xfrm>
        </p:spPr>
        <p:txBody>
          <a:bodyPr>
            <a:normAutofit fontScale="90000"/>
          </a:bodyPr>
          <a:lstStyle/>
          <a:p>
            <a:pPr eaLnBrk="1" fontAlgn="auto" hangingPunct="1">
              <a:spcAft>
                <a:spcPts val="0"/>
              </a:spcAft>
              <a:defRPr/>
            </a:pPr>
            <a:r>
              <a:rPr lang="en-US" sz="5333" dirty="0">
                <a:solidFill>
                  <a:schemeClr val="accent1"/>
                </a:solidFill>
                <a:ea typeface="+mj-ea"/>
                <a:cs typeface="+mj-cs"/>
              </a:rPr>
              <a:t>Figure 2.1</a:t>
            </a:r>
            <a:r>
              <a:rPr lang="en-US" dirty="0">
                <a:solidFill>
                  <a:schemeClr val="accent1"/>
                </a:solidFill>
                <a:ea typeface="+mj-ea"/>
                <a:cs typeface="+mj-cs"/>
              </a:rPr>
              <a:t/>
            </a:r>
            <a:br>
              <a:rPr lang="en-US" dirty="0">
                <a:solidFill>
                  <a:schemeClr val="accent1"/>
                </a:solidFill>
                <a:ea typeface="+mj-ea"/>
                <a:cs typeface="+mj-cs"/>
              </a:rPr>
            </a:br>
            <a:endParaRPr lang="en-US" dirty="0">
              <a:solidFill>
                <a:schemeClr val="accent1"/>
              </a:solidFill>
              <a:ea typeface="+mj-ea"/>
              <a:cs typeface="+mj-cs"/>
            </a:endParaRPr>
          </a:p>
        </p:txBody>
      </p:sp>
      <p:pic>
        <p:nvPicPr>
          <p:cNvPr id="7" name="Picture 6"/>
          <p:cNvPicPr>
            <a:picLocks noChangeAspect="1"/>
          </p:cNvPicPr>
          <p:nvPr/>
        </p:nvPicPr>
        <p:blipFill>
          <a:blip r:embed="rId3"/>
          <a:stretch>
            <a:fillRect/>
          </a:stretch>
        </p:blipFill>
        <p:spPr>
          <a:xfrm>
            <a:off x="8534400" y="169986"/>
            <a:ext cx="1752600" cy="1348153"/>
          </a:xfrm>
          <a:prstGeom prst="rect">
            <a:avLst/>
          </a:prstGeom>
          <a:effectLst>
            <a:softEdge rad="254000"/>
          </a:effectLst>
        </p:spPr>
      </p:pic>
      <p:pic>
        <p:nvPicPr>
          <p:cNvPr id="21508" name="Picture 7"/>
          <p:cNvPicPr>
            <a:picLocks noChangeAspect="1"/>
          </p:cNvPicPr>
          <p:nvPr/>
        </p:nvPicPr>
        <p:blipFill>
          <a:blip r:embed="rId4"/>
          <a:srcRect/>
          <a:stretch>
            <a:fillRect/>
          </a:stretch>
        </p:blipFill>
        <p:spPr bwMode="auto">
          <a:xfrm rot="718320">
            <a:off x="2332039" y="404813"/>
            <a:ext cx="987425" cy="989012"/>
          </a:xfrm>
          <a:prstGeom prst="rect">
            <a:avLst/>
          </a:prstGeom>
          <a:noFill/>
          <a:ln w="9525">
            <a:noFill/>
            <a:miter lim="800000"/>
            <a:headEnd/>
            <a:tailEnd/>
          </a:ln>
        </p:spPr>
      </p:pic>
      <p:pic>
        <p:nvPicPr>
          <p:cNvPr id="21509" name="Picture 7" descr="f1.pdf"/>
          <p:cNvPicPr>
            <a:picLocks noChangeAspect="1"/>
          </p:cNvPicPr>
          <p:nvPr/>
        </p:nvPicPr>
        <p:blipFill rotWithShape="1">
          <a:blip r:embed="rId5"/>
          <a:srcRect l="5756" r="4837" b="38704"/>
          <a:stretch/>
        </p:blipFill>
        <p:spPr bwMode="auto">
          <a:xfrm>
            <a:off x="1139449" y="692696"/>
            <a:ext cx="9481054" cy="5688632"/>
          </a:xfrm>
          <a:prstGeom prst="rect">
            <a:avLst/>
          </a:prstGeom>
          <a:noFill/>
          <a:ln w="9525">
            <a:noFill/>
            <a:miter lim="800000"/>
            <a:headEnd/>
            <a:tailEnd/>
          </a:ln>
        </p:spPr>
      </p:pic>
      <p:sp>
        <p:nvSpPr>
          <p:cNvPr id="2" name="TextBox 1">
            <a:extLst>
              <a:ext uri="{FF2B5EF4-FFF2-40B4-BE49-F238E27FC236}">
                <a16:creationId xmlns:a16="http://schemas.microsoft.com/office/drawing/2014/main" xmlns="" id="{6E4A03EF-3236-4468-B82E-7D45F9ABD1CD}"/>
              </a:ext>
            </a:extLst>
          </p:cNvPr>
          <p:cNvSpPr txBox="1"/>
          <p:nvPr/>
        </p:nvSpPr>
        <p:spPr>
          <a:xfrm flipH="1">
            <a:off x="5375920" y="3793300"/>
            <a:ext cx="1008112" cy="338554"/>
          </a:xfrm>
          <a:prstGeom prst="rect">
            <a:avLst/>
          </a:prstGeom>
          <a:noFill/>
          <a:ln>
            <a:solidFill>
              <a:srgbClr val="FFFF00"/>
            </a:solidFill>
          </a:ln>
        </p:spPr>
        <p:txBody>
          <a:bodyPr wrap="square" rtlCol="0">
            <a:spAutoFit/>
          </a:bodyPr>
          <a:lstStyle/>
          <a:p>
            <a:r>
              <a:rPr lang="en-IE" sz="1600" b="1" dirty="0">
                <a:solidFill>
                  <a:srgbClr val="FFFF00"/>
                </a:solidFill>
              </a:rPr>
              <a:t>Y = {X}</a:t>
            </a:r>
            <a:r>
              <a:rPr lang="en-IE" sz="1600" b="1" baseline="-25000" dirty="0">
                <a:solidFill>
                  <a:srgbClr val="FFFF00"/>
                </a:solidFill>
              </a:rPr>
              <a:t>K</a:t>
            </a:r>
          </a:p>
        </p:txBody>
      </p:sp>
      <p:sp>
        <p:nvSpPr>
          <p:cNvPr id="8" name="TextBox 7">
            <a:extLst>
              <a:ext uri="{FF2B5EF4-FFF2-40B4-BE49-F238E27FC236}">
                <a16:creationId xmlns:a16="http://schemas.microsoft.com/office/drawing/2014/main" xmlns="" id="{270D7191-E9EB-420A-8891-FE6439F4995C}"/>
              </a:ext>
            </a:extLst>
          </p:cNvPr>
          <p:cNvSpPr txBox="1"/>
          <p:nvPr/>
        </p:nvSpPr>
        <p:spPr>
          <a:xfrm flipH="1">
            <a:off x="8030344" y="3781012"/>
            <a:ext cx="1008112" cy="338554"/>
          </a:xfrm>
          <a:prstGeom prst="rect">
            <a:avLst/>
          </a:prstGeom>
          <a:noFill/>
          <a:ln>
            <a:solidFill>
              <a:srgbClr val="FFFF00"/>
            </a:solidFill>
          </a:ln>
        </p:spPr>
        <p:txBody>
          <a:bodyPr wrap="square" rtlCol="0">
            <a:spAutoFit/>
          </a:bodyPr>
          <a:lstStyle/>
          <a:p>
            <a:r>
              <a:rPr lang="en-IE" sz="1600" b="1" dirty="0">
                <a:solidFill>
                  <a:srgbClr val="FFFF00"/>
                </a:solidFill>
              </a:rPr>
              <a:t>X = {Y}</a:t>
            </a:r>
            <a:r>
              <a:rPr lang="en-IE" sz="1600" b="1" baseline="-25000" dirty="0">
                <a:solidFill>
                  <a:srgbClr val="FFFF00"/>
                </a:solidFill>
              </a:rPr>
              <a:t>K</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524000" y="274638"/>
            <a:ext cx="9144000" cy="1143000"/>
          </a:xfrm>
        </p:spPr>
        <p:txBody>
          <a:bodyPr/>
          <a:lstStyle/>
          <a:p>
            <a:pPr eaLnBrk="1" fontAlgn="auto" hangingPunct="1">
              <a:spcAft>
                <a:spcPts val="0"/>
              </a:spcAft>
              <a:defRPr/>
            </a:pPr>
            <a:r>
              <a:rPr lang="en-US" dirty="0">
                <a:solidFill>
                  <a:schemeClr val="accent1"/>
                </a:solidFill>
                <a:ea typeface="+mj-ea"/>
                <a:cs typeface="+mj-cs"/>
              </a:rPr>
              <a:t>Random versus Pseudorandom</a:t>
            </a:r>
            <a:endParaRPr lang="en-US" dirty="0">
              <a:solidFill>
                <a:schemeClr val="accent1"/>
              </a:solidFill>
              <a:latin typeface="Times-Roman" charset="0"/>
              <a:ea typeface="+mj-ea"/>
              <a:cs typeface="+mj-cs"/>
            </a:endParaRPr>
          </a:p>
        </p:txBody>
      </p:sp>
      <p:graphicFrame>
        <p:nvGraphicFramePr>
          <p:cNvPr id="7" name="Content Placeholder 8">
            <a:extLst>
              <a:ext uri="{FF2B5EF4-FFF2-40B4-BE49-F238E27FC236}">
                <a16:creationId xmlns:a16="http://schemas.microsoft.com/office/drawing/2014/main" xmlns="" id="{0F92C61F-6AC5-41BA-9354-60B5D6A107D2}"/>
              </a:ext>
            </a:extLst>
          </p:cNvPr>
          <p:cNvGraphicFramePr>
            <a:graphicFrameLocks/>
          </p:cNvGraphicFramePr>
          <p:nvPr>
            <p:extLst>
              <p:ext uri="{D42A27DB-BD31-4B8C-83A1-F6EECF244321}">
                <p14:modId xmlns:p14="http://schemas.microsoft.com/office/powerpoint/2010/main" val="3104761326"/>
              </p:ext>
            </p:extLst>
          </p:nvPr>
        </p:nvGraphicFramePr>
        <p:xfrm>
          <a:off x="457200" y="1905000"/>
          <a:ext cx="11039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solidFill>
                  <a:schemeClr val="accent1"/>
                </a:solidFill>
                <a:ea typeface="+mj-ea"/>
                <a:cs typeface="+mj-cs"/>
              </a:rPr>
              <a:t>Practical Application: </a:t>
            </a:r>
            <a:br>
              <a:rPr lang="en-US" dirty="0">
                <a:solidFill>
                  <a:schemeClr val="accent1"/>
                </a:solidFill>
                <a:ea typeface="+mj-ea"/>
                <a:cs typeface="+mj-cs"/>
              </a:rPr>
            </a:br>
            <a:r>
              <a:rPr lang="en-US" dirty="0">
                <a:solidFill>
                  <a:schemeClr val="accent1"/>
                </a:solidFill>
                <a:ea typeface="+mj-ea"/>
                <a:cs typeface="+mj-cs"/>
              </a:rPr>
              <a:t>Encryption of Stored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68137645"/>
              </p:ext>
            </p:extLst>
          </p:nvPr>
        </p:nvGraphicFramePr>
        <p:xfrm>
          <a:off x="1981200" y="1981201"/>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900" name="Picture 4"/>
          <p:cNvPicPr>
            <a:picLocks noChangeAspect="1"/>
          </p:cNvPicPr>
          <p:nvPr/>
        </p:nvPicPr>
        <p:blipFill>
          <a:blip r:embed="rId8"/>
          <a:srcRect/>
          <a:stretch>
            <a:fillRect/>
          </a:stretch>
        </p:blipFill>
        <p:spPr bwMode="auto">
          <a:xfrm>
            <a:off x="8077201" y="2133600"/>
            <a:ext cx="1731963" cy="16954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olidFill>
                <a:ea typeface="+mj-ea"/>
                <a:cs typeface="+mj-cs"/>
              </a:rPr>
              <a:t>Summary</a:t>
            </a:r>
            <a:endParaRPr lang="en-AU" dirty="0">
              <a:solidFill>
                <a:schemeClr val="accent1"/>
              </a:solidFill>
              <a:ea typeface="+mj-ea"/>
              <a:cs typeface="+mj-cs"/>
            </a:endParaRPr>
          </a:p>
        </p:txBody>
      </p:sp>
      <p:pic>
        <p:nvPicPr>
          <p:cNvPr id="4" name="Picture 3"/>
          <p:cNvPicPr>
            <a:picLocks noChangeAspect="1"/>
          </p:cNvPicPr>
          <p:nvPr/>
        </p:nvPicPr>
        <p:blipFill>
          <a:blip r:embed="rId3"/>
          <a:stretch>
            <a:fillRect/>
          </a:stretch>
        </p:blipFill>
        <p:spPr>
          <a:xfrm>
            <a:off x="1752601" y="0"/>
            <a:ext cx="1934987" cy="1447800"/>
          </a:xfrm>
          <a:prstGeom prst="rect">
            <a:avLst/>
          </a:prstGeom>
          <a:effectLst>
            <a:softEdge rad="254000"/>
          </a:effectLst>
        </p:spPr>
      </p:pic>
      <p:pic>
        <p:nvPicPr>
          <p:cNvPr id="5" name="Picture 4"/>
          <p:cNvPicPr>
            <a:picLocks noChangeAspect="1"/>
          </p:cNvPicPr>
          <p:nvPr/>
        </p:nvPicPr>
        <p:blipFill>
          <a:blip r:embed="rId4"/>
          <a:stretch>
            <a:fillRect/>
          </a:stretch>
        </p:blipFill>
        <p:spPr>
          <a:xfrm>
            <a:off x="10056440" y="185803"/>
            <a:ext cx="1231777" cy="1320669"/>
          </a:xfrm>
          <a:prstGeom prst="rect">
            <a:avLst/>
          </a:prstGeom>
          <a:scene3d>
            <a:camera prst="orthographicFront">
              <a:rot lat="0" lon="11699978" rev="0"/>
            </a:camera>
            <a:lightRig rig="threePt" dir="t"/>
          </a:scene3d>
        </p:spPr>
      </p:pic>
      <p:sp>
        <p:nvSpPr>
          <p:cNvPr id="9" name="Content Placeholder 10">
            <a:extLst>
              <a:ext uri="{FF2B5EF4-FFF2-40B4-BE49-F238E27FC236}">
                <a16:creationId xmlns:a16="http://schemas.microsoft.com/office/drawing/2014/main" xmlns="" id="{06D41D8F-27AD-4B77-87BC-82CDAEA407B3}"/>
              </a:ext>
            </a:extLst>
          </p:cNvPr>
          <p:cNvSpPr txBox="1">
            <a:spLocks/>
          </p:cNvSpPr>
          <p:nvPr/>
        </p:nvSpPr>
        <p:spPr>
          <a:xfrm>
            <a:off x="6240016" y="1837968"/>
            <a:ext cx="5760640" cy="4327336"/>
          </a:xfrm>
          <a:prstGeom prst="rect">
            <a:avLst/>
          </a:prstGeom>
        </p:spPr>
        <p:txBody>
          <a:bodyPr>
            <a:normAutofit fontScale="92500" lnSpcReduction="10000"/>
          </a:bodyPr>
          <a:lstStyle>
            <a:lvl1pPr marL="342900" indent="-342900" algn="l" rtl="0" eaLnBrk="0" fontAlgn="base" hangingPunct="0">
              <a:spcBef>
                <a:spcPct val="20000"/>
              </a:spcBef>
              <a:spcAft>
                <a:spcPct val="0"/>
              </a:spcAft>
              <a:buClr>
                <a:schemeClr val="accent1"/>
              </a:buClr>
              <a:buSzPct val="90000"/>
              <a:buFont typeface="Wingdings" pitchFamily="-110" charset="2"/>
              <a:buChar char=""/>
              <a:defRPr sz="24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ＭＳ Ｐゴシック" pitchFamily="33" charset="-128"/>
              </a:defRPr>
            </a:lvl1pPr>
            <a:lvl2pPr marL="685800" indent="-336550" algn="l" rtl="0" eaLnBrk="0" fontAlgn="base" hangingPunct="0">
              <a:spcBef>
                <a:spcPct val="20000"/>
              </a:spcBef>
              <a:spcAft>
                <a:spcPct val="0"/>
              </a:spcAft>
              <a:buClr>
                <a:schemeClr val="accent2"/>
              </a:buClr>
              <a:buSzPct val="90000"/>
              <a:buFont typeface="Wingdings" pitchFamily="-110" charset="2"/>
              <a:buChar char=""/>
              <a:defRPr sz="22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2pPr>
            <a:lvl3pPr marL="1035050" indent="-349250" algn="l" rtl="0" eaLnBrk="0" fontAlgn="base" hangingPunct="0">
              <a:spcBef>
                <a:spcPct val="20000"/>
              </a:spcBef>
              <a:spcAft>
                <a:spcPct val="0"/>
              </a:spcAft>
              <a:buClr>
                <a:schemeClr val="accent1"/>
              </a:buClr>
              <a:buSzPct val="90000"/>
              <a:buFont typeface="Wingdings" pitchFamily="-110" charset="2"/>
              <a:buChar char=""/>
              <a:defRPr sz="20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3pPr>
            <a:lvl4pPr marL="1371600" indent="-336550" algn="l" rtl="0" eaLnBrk="0" fontAlgn="base" hangingPunct="0">
              <a:spcBef>
                <a:spcPct val="20000"/>
              </a:spcBef>
              <a:spcAft>
                <a:spcPct val="0"/>
              </a:spcAft>
              <a:buClr>
                <a:schemeClr val="accent2"/>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4pPr>
            <a:lvl5pPr marL="1720850" indent="-349250" algn="l" rtl="0" eaLnBrk="0" fontAlgn="base" hangingPunct="0">
              <a:spcBef>
                <a:spcPct val="20000"/>
              </a:spcBef>
              <a:spcAft>
                <a:spcPct val="0"/>
              </a:spcAft>
              <a:buClr>
                <a:schemeClr val="accent1"/>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Clr>
                <a:schemeClr val="accent1"/>
              </a:buClr>
            </a:pPr>
            <a:r>
              <a:rPr lang="en-AU" sz="2400" dirty="0"/>
              <a:t>Public-key encryption</a:t>
            </a:r>
          </a:p>
          <a:p>
            <a:pPr lvl="1">
              <a:lnSpc>
                <a:spcPct val="90000"/>
              </a:lnSpc>
              <a:buClr>
                <a:schemeClr val="accent6">
                  <a:lumMod val="40000"/>
                  <a:lumOff val="60000"/>
                </a:schemeClr>
              </a:buClr>
              <a:buFont typeface="Wingdings" charset="2"/>
              <a:buChar char="§"/>
            </a:pPr>
            <a:r>
              <a:rPr lang="en-AU" dirty="0"/>
              <a:t>Structure</a:t>
            </a:r>
          </a:p>
          <a:p>
            <a:pPr lvl="1">
              <a:lnSpc>
                <a:spcPct val="90000"/>
              </a:lnSpc>
              <a:buClr>
                <a:schemeClr val="accent6">
                  <a:lumMod val="40000"/>
                  <a:lumOff val="60000"/>
                </a:schemeClr>
              </a:buClr>
              <a:buFont typeface="Wingdings" charset="2"/>
              <a:buChar char="§"/>
            </a:pPr>
            <a:r>
              <a:rPr lang="en-AU" dirty="0"/>
              <a:t>Applications for public-key cryptosystems</a:t>
            </a:r>
          </a:p>
          <a:p>
            <a:pPr lvl="1">
              <a:lnSpc>
                <a:spcPct val="90000"/>
              </a:lnSpc>
              <a:buClr>
                <a:schemeClr val="accent6">
                  <a:lumMod val="40000"/>
                  <a:lumOff val="60000"/>
                </a:schemeClr>
              </a:buClr>
              <a:buFont typeface="Wingdings" charset="2"/>
              <a:buChar char="§"/>
            </a:pPr>
            <a:r>
              <a:rPr lang="en-AU" dirty="0"/>
              <a:t>Requirements for public-key cryptography</a:t>
            </a:r>
          </a:p>
          <a:p>
            <a:pPr lvl="1">
              <a:lnSpc>
                <a:spcPct val="90000"/>
              </a:lnSpc>
              <a:buClr>
                <a:schemeClr val="accent6">
                  <a:lumMod val="40000"/>
                  <a:lumOff val="60000"/>
                </a:schemeClr>
              </a:buClr>
              <a:buFont typeface="Wingdings" charset="2"/>
              <a:buChar char="§"/>
            </a:pPr>
            <a:r>
              <a:rPr lang="en-AU" dirty="0"/>
              <a:t>Asymmetric encryption algorithms</a:t>
            </a:r>
          </a:p>
          <a:p>
            <a:pPr marL="342900" lvl="1" indent="-342900">
              <a:buClr>
                <a:schemeClr val="accent1"/>
              </a:buClr>
            </a:pPr>
            <a:r>
              <a:rPr lang="en-AU" sz="2400" dirty="0"/>
              <a:t>Digital signatures and key management</a:t>
            </a:r>
          </a:p>
          <a:p>
            <a:pPr lvl="1">
              <a:lnSpc>
                <a:spcPct val="90000"/>
              </a:lnSpc>
              <a:buClr>
                <a:schemeClr val="accent6">
                  <a:lumMod val="40000"/>
                  <a:lumOff val="60000"/>
                </a:schemeClr>
              </a:buClr>
              <a:buFont typeface="Wingdings" charset="2"/>
              <a:buChar char="§"/>
            </a:pPr>
            <a:r>
              <a:rPr lang="en-AU" dirty="0"/>
              <a:t>Digital signature</a:t>
            </a:r>
          </a:p>
          <a:p>
            <a:pPr lvl="1">
              <a:lnSpc>
                <a:spcPct val="90000"/>
              </a:lnSpc>
              <a:buClr>
                <a:schemeClr val="accent6">
                  <a:lumMod val="40000"/>
                  <a:lumOff val="60000"/>
                </a:schemeClr>
              </a:buClr>
              <a:buFont typeface="Wingdings" charset="2"/>
              <a:buChar char="§"/>
            </a:pPr>
            <a:r>
              <a:rPr lang="en-AU" dirty="0"/>
              <a:t>Public-key certificates</a:t>
            </a:r>
          </a:p>
          <a:p>
            <a:pPr lvl="1">
              <a:lnSpc>
                <a:spcPct val="90000"/>
              </a:lnSpc>
              <a:buClr>
                <a:schemeClr val="accent6">
                  <a:lumMod val="40000"/>
                  <a:lumOff val="60000"/>
                </a:schemeClr>
              </a:buClr>
              <a:buFont typeface="Wingdings" charset="2"/>
              <a:buChar char="§"/>
            </a:pPr>
            <a:r>
              <a:rPr lang="en-AU" dirty="0"/>
              <a:t>Symmetric key exchange using public-key encryption</a:t>
            </a:r>
          </a:p>
          <a:p>
            <a:pPr lvl="1">
              <a:lnSpc>
                <a:spcPct val="90000"/>
              </a:lnSpc>
              <a:buClr>
                <a:schemeClr val="accent6">
                  <a:lumMod val="40000"/>
                  <a:lumOff val="60000"/>
                </a:schemeClr>
              </a:buClr>
              <a:buFont typeface="Wingdings" charset="2"/>
              <a:buChar char="§"/>
            </a:pPr>
            <a:r>
              <a:rPr lang="en-AU" dirty="0"/>
              <a:t>Digital envelopes</a:t>
            </a:r>
          </a:p>
          <a:p>
            <a:pPr marL="342900" lvl="1" indent="-342900">
              <a:lnSpc>
                <a:spcPct val="90000"/>
              </a:lnSpc>
              <a:buClr>
                <a:schemeClr val="accent1"/>
              </a:buClr>
            </a:pPr>
            <a:r>
              <a:rPr lang="en-AU" sz="2400" dirty="0"/>
              <a:t>Practical Application: </a:t>
            </a:r>
            <a:br>
              <a:rPr lang="en-AU" sz="2400" dirty="0"/>
            </a:br>
            <a:r>
              <a:rPr lang="en-AU" sz="2400" dirty="0"/>
              <a:t>Encryption of Stored Data</a:t>
            </a:r>
          </a:p>
        </p:txBody>
      </p:sp>
      <p:sp>
        <p:nvSpPr>
          <p:cNvPr id="10" name="Content Placeholder 1">
            <a:extLst>
              <a:ext uri="{FF2B5EF4-FFF2-40B4-BE49-F238E27FC236}">
                <a16:creationId xmlns:a16="http://schemas.microsoft.com/office/drawing/2014/main" xmlns="" id="{3AC6119C-34F3-4DCC-9BAB-6D8D05F81553}"/>
              </a:ext>
            </a:extLst>
          </p:cNvPr>
          <p:cNvSpPr txBox="1">
            <a:spLocks/>
          </p:cNvSpPr>
          <p:nvPr/>
        </p:nvSpPr>
        <p:spPr>
          <a:xfrm>
            <a:off x="251520" y="1856505"/>
            <a:ext cx="5844480" cy="4439123"/>
          </a:xfrm>
          <a:prstGeom prst="rect">
            <a:avLst/>
          </a:prstGeom>
        </p:spPr>
        <p:txBody>
          <a:bodyPr>
            <a:normAutofit fontScale="92500" lnSpcReduction="10000"/>
          </a:bodyPr>
          <a:lstStyle>
            <a:lvl1pPr marL="342900" indent="-342900" algn="l" rtl="0" eaLnBrk="0" fontAlgn="base" hangingPunct="0">
              <a:spcBef>
                <a:spcPct val="20000"/>
              </a:spcBef>
              <a:spcAft>
                <a:spcPct val="0"/>
              </a:spcAft>
              <a:buClr>
                <a:schemeClr val="accent1"/>
              </a:buClr>
              <a:buSzPct val="90000"/>
              <a:buFont typeface="Wingdings" pitchFamily="-110" charset="2"/>
              <a:buChar char=""/>
              <a:defRPr sz="24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ＭＳ Ｐゴシック" pitchFamily="33" charset="-128"/>
              </a:defRPr>
            </a:lvl1pPr>
            <a:lvl2pPr marL="685800" indent="-336550" algn="l" rtl="0" eaLnBrk="0" fontAlgn="base" hangingPunct="0">
              <a:spcBef>
                <a:spcPct val="20000"/>
              </a:spcBef>
              <a:spcAft>
                <a:spcPct val="0"/>
              </a:spcAft>
              <a:buClr>
                <a:schemeClr val="accent2"/>
              </a:buClr>
              <a:buSzPct val="90000"/>
              <a:buFont typeface="Wingdings" pitchFamily="-110" charset="2"/>
              <a:buChar char=""/>
              <a:defRPr sz="22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2pPr>
            <a:lvl3pPr marL="1035050" indent="-349250" algn="l" rtl="0" eaLnBrk="0" fontAlgn="base" hangingPunct="0">
              <a:spcBef>
                <a:spcPct val="20000"/>
              </a:spcBef>
              <a:spcAft>
                <a:spcPct val="0"/>
              </a:spcAft>
              <a:buClr>
                <a:schemeClr val="accent1"/>
              </a:buClr>
              <a:buSzPct val="90000"/>
              <a:buFont typeface="Wingdings" pitchFamily="-110" charset="2"/>
              <a:buChar char=""/>
              <a:defRPr sz="20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3pPr>
            <a:lvl4pPr marL="1371600" indent="-336550" algn="l" rtl="0" eaLnBrk="0" fontAlgn="base" hangingPunct="0">
              <a:spcBef>
                <a:spcPct val="20000"/>
              </a:spcBef>
              <a:spcAft>
                <a:spcPct val="0"/>
              </a:spcAft>
              <a:buClr>
                <a:schemeClr val="accent2"/>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4pPr>
            <a:lvl5pPr marL="1720850" indent="-349250" algn="l" rtl="0" eaLnBrk="0" fontAlgn="base" hangingPunct="0">
              <a:spcBef>
                <a:spcPct val="20000"/>
              </a:spcBef>
              <a:spcAft>
                <a:spcPct val="0"/>
              </a:spcAft>
              <a:buClr>
                <a:schemeClr val="accent1"/>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Confidentiality with symmetric encryption</a:t>
            </a:r>
          </a:p>
          <a:p>
            <a:pPr lvl="1">
              <a:buClr>
                <a:schemeClr val="accent6">
                  <a:lumMod val="40000"/>
                  <a:lumOff val="60000"/>
                </a:schemeClr>
              </a:buClr>
              <a:buFont typeface="Wingdings" charset="2"/>
              <a:buChar char="§"/>
            </a:pPr>
            <a:r>
              <a:rPr lang="en-US" dirty="0"/>
              <a:t>Symmetric encryption </a:t>
            </a:r>
          </a:p>
          <a:p>
            <a:pPr lvl="1">
              <a:buClr>
                <a:schemeClr val="accent6">
                  <a:lumMod val="40000"/>
                  <a:lumOff val="60000"/>
                </a:schemeClr>
              </a:buClr>
              <a:buFont typeface="Wingdings" charset="2"/>
              <a:buChar char="§"/>
            </a:pPr>
            <a:r>
              <a:rPr lang="en-US" dirty="0"/>
              <a:t>Symmetric block encryption algorithms</a:t>
            </a:r>
          </a:p>
          <a:p>
            <a:pPr lvl="1">
              <a:buClr>
                <a:schemeClr val="accent6">
                  <a:lumMod val="40000"/>
                  <a:lumOff val="60000"/>
                </a:schemeClr>
              </a:buClr>
              <a:buFont typeface="Wingdings" charset="2"/>
              <a:buChar char="§"/>
            </a:pPr>
            <a:r>
              <a:rPr lang="en-US" dirty="0"/>
              <a:t>Stream ciphers </a:t>
            </a:r>
          </a:p>
          <a:p>
            <a:r>
              <a:rPr lang="en-US" dirty="0"/>
              <a:t>Message authentication and hash functions</a:t>
            </a:r>
          </a:p>
          <a:p>
            <a:pPr lvl="1">
              <a:buClr>
                <a:schemeClr val="accent6">
                  <a:lumMod val="40000"/>
                  <a:lumOff val="60000"/>
                </a:schemeClr>
              </a:buClr>
              <a:buFont typeface="Wingdings" charset="2"/>
              <a:buChar char="§"/>
            </a:pPr>
            <a:r>
              <a:rPr lang="en-US" dirty="0"/>
              <a:t>Authentication using  symmetric encryption</a:t>
            </a:r>
          </a:p>
          <a:p>
            <a:pPr lvl="1">
              <a:buClr>
                <a:schemeClr val="accent6">
                  <a:lumMod val="40000"/>
                  <a:lumOff val="60000"/>
                </a:schemeClr>
              </a:buClr>
              <a:buFont typeface="Wingdings" charset="2"/>
              <a:buChar char="§"/>
            </a:pPr>
            <a:r>
              <a:rPr lang="en-US" dirty="0"/>
              <a:t>Message authentication without message encryption</a:t>
            </a:r>
          </a:p>
          <a:p>
            <a:pPr lvl="1">
              <a:buClr>
                <a:schemeClr val="accent6">
                  <a:lumMod val="40000"/>
                  <a:lumOff val="60000"/>
                </a:schemeClr>
              </a:buClr>
              <a:buFont typeface="Wingdings" charset="2"/>
              <a:buChar char="§"/>
            </a:pPr>
            <a:r>
              <a:rPr lang="en-US" dirty="0"/>
              <a:t>Secure hash functions</a:t>
            </a:r>
          </a:p>
          <a:p>
            <a:pPr lvl="1">
              <a:buClr>
                <a:schemeClr val="accent6">
                  <a:lumMod val="40000"/>
                  <a:lumOff val="60000"/>
                </a:schemeClr>
              </a:buClr>
              <a:buFont typeface="Wingdings" charset="2"/>
              <a:buChar char="§"/>
            </a:pPr>
            <a:r>
              <a:rPr lang="en-US" dirty="0"/>
              <a:t>Other applications of hash functions</a:t>
            </a:r>
          </a:p>
          <a:p>
            <a:r>
              <a:rPr lang="en-US" dirty="0"/>
              <a:t>Random and pseudorandom numbers</a:t>
            </a:r>
          </a:p>
          <a:p>
            <a:pPr lvl="1">
              <a:buClr>
                <a:schemeClr val="accent6">
                  <a:lumMod val="40000"/>
                  <a:lumOff val="60000"/>
                </a:schemeClr>
              </a:buClr>
              <a:buFont typeface="Wingdings" charset="2"/>
              <a:buChar char="§"/>
            </a:pPr>
            <a:r>
              <a:rPr lang="en-US" dirty="0"/>
              <a:t>The use of random numbers</a:t>
            </a:r>
          </a:p>
          <a:p>
            <a:pPr lvl="1">
              <a:buClr>
                <a:schemeClr val="accent6">
                  <a:lumMod val="40000"/>
                  <a:lumOff val="60000"/>
                </a:schemeClr>
              </a:buClr>
              <a:buFont typeface="Wingdings" charset="2"/>
              <a:buChar char="§"/>
            </a:pPr>
            <a:r>
              <a:rPr lang="en-US" dirty="0"/>
              <a:t>Random versus pseudorandom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1981200" y="0"/>
            <a:ext cx="8229600" cy="1524000"/>
          </a:xfrm>
        </p:spPr>
        <p:txBody>
          <a:bodyPr>
            <a:noAutofit/>
          </a:bodyPr>
          <a:lstStyle/>
          <a:p>
            <a:pPr eaLnBrk="1" fontAlgn="auto" hangingPunct="1">
              <a:spcAft>
                <a:spcPts val="0"/>
              </a:spcAft>
              <a:defRPr/>
            </a:pPr>
            <a:r>
              <a:rPr lang="en-US" dirty="0">
                <a:solidFill>
                  <a:schemeClr val="accent1"/>
                </a:solidFill>
                <a:ea typeface="+mj-ea"/>
                <a:cs typeface="+mj-cs"/>
              </a:rPr>
              <a:t>Attacking Symmetric Encryption</a:t>
            </a:r>
          </a:p>
        </p:txBody>
      </p:sp>
      <p:sp>
        <p:nvSpPr>
          <p:cNvPr id="6" name="Text Placeholder 5"/>
          <p:cNvSpPr>
            <a:spLocks noGrp="1"/>
          </p:cNvSpPr>
          <p:nvPr>
            <p:ph type="body" idx="1"/>
          </p:nvPr>
        </p:nvSpPr>
        <p:spPr>
          <a:xfrm>
            <a:off x="767408" y="1735138"/>
            <a:ext cx="5146030" cy="742950"/>
          </a:xfrm>
        </p:spPr>
        <p:txBody>
          <a:bodyPr/>
          <a:lstStyle/>
          <a:p>
            <a:pPr eaLnBrk="1" fontAlgn="auto" hangingPunct="1">
              <a:spcAft>
                <a:spcPts val="0"/>
              </a:spcAft>
              <a:defRPr/>
            </a:pPr>
            <a:r>
              <a:rPr lang="en-US" dirty="0">
                <a:ea typeface="+mn-ea"/>
                <a:cs typeface="+mn-cs"/>
              </a:rPr>
              <a:t>Cryptanalytic Attacks</a:t>
            </a:r>
          </a:p>
        </p:txBody>
      </p:sp>
      <p:sp>
        <p:nvSpPr>
          <p:cNvPr id="221187" name="Rectangle 3"/>
          <p:cNvSpPr>
            <a:spLocks noGrp="1" noChangeArrowheads="1"/>
          </p:cNvSpPr>
          <p:nvPr>
            <p:ph sz="half" idx="2"/>
          </p:nvPr>
        </p:nvSpPr>
        <p:spPr>
          <a:xfrm>
            <a:off x="551384" y="2514600"/>
            <a:ext cx="5362054" cy="4343400"/>
          </a:xfrm>
        </p:spPr>
        <p:txBody>
          <a:bodyPr wrap="square" numCol="1" anchor="t" anchorCtr="0" compatLnSpc="1">
            <a:prstTxWarp prst="textNoShape">
              <a:avLst/>
            </a:prstTxWarp>
            <a:normAutofit/>
          </a:bodyPr>
          <a:lstStyle/>
          <a:p>
            <a:pPr marL="342900" lvl="1" indent="-342900" eaLnBrk="1" hangingPunct="1">
              <a:buClr>
                <a:schemeClr val="accent1"/>
              </a:buClr>
              <a:buFont typeface="Wingdings" pitchFamily="33" charset="2"/>
              <a:buChar char=""/>
              <a:defRPr/>
            </a:pPr>
            <a:r>
              <a:rPr lang="en-US" sz="2000" dirty="0">
                <a:effectLst>
                  <a:outerShdw blurRad="38100" dist="38100" dir="2700000" algn="tl">
                    <a:srgbClr val="0064E2"/>
                  </a:outerShdw>
                </a:effectLst>
              </a:rPr>
              <a:t>Rely on:</a:t>
            </a:r>
          </a:p>
          <a:p>
            <a:pPr marL="692150" lvl="2" indent="-342900" eaLnBrk="1" hangingPunct="1">
              <a:buClr>
                <a:schemeClr val="accent2"/>
              </a:buClr>
              <a:buFont typeface="Wingdings" pitchFamily="33" charset="2"/>
              <a:buChar char=""/>
              <a:defRPr/>
            </a:pPr>
            <a:r>
              <a:rPr lang="en-US" sz="2000" dirty="0">
                <a:effectLst>
                  <a:outerShdw blurRad="38100" dist="38100" dir="2700000" algn="tl">
                    <a:srgbClr val="0064E2"/>
                  </a:outerShdw>
                </a:effectLst>
              </a:rPr>
              <a:t>Nature of the </a:t>
            </a:r>
            <a:r>
              <a:rPr lang="en-US" sz="2400" dirty="0">
                <a:effectLst>
                  <a:outerShdw blurRad="38100" dist="38100" dir="2700000" algn="tl">
                    <a:srgbClr val="0064E2"/>
                  </a:outerShdw>
                </a:effectLst>
              </a:rPr>
              <a:t>algorithm</a:t>
            </a:r>
          </a:p>
          <a:p>
            <a:pPr marL="692150" lvl="2" indent="-342900" eaLnBrk="1" hangingPunct="1">
              <a:buClr>
                <a:schemeClr val="accent2"/>
              </a:buClr>
              <a:buFont typeface="Wingdings" pitchFamily="33" charset="2"/>
              <a:buChar char=""/>
              <a:defRPr/>
            </a:pPr>
            <a:r>
              <a:rPr lang="en-US" sz="2000" dirty="0">
                <a:effectLst>
                  <a:outerShdw blurRad="38100" dist="38100" dir="2700000" algn="tl">
                    <a:srgbClr val="0064E2"/>
                  </a:outerShdw>
                </a:effectLst>
              </a:rPr>
              <a:t>Some knowledge of the general characteristics of the plaintext</a:t>
            </a:r>
          </a:p>
          <a:p>
            <a:pPr marL="692150" lvl="2" indent="-342900" eaLnBrk="1" hangingPunct="1">
              <a:buClr>
                <a:schemeClr val="accent2"/>
              </a:buClr>
              <a:buFont typeface="Wingdings" pitchFamily="33" charset="2"/>
              <a:buChar char=""/>
              <a:defRPr/>
            </a:pPr>
            <a:r>
              <a:rPr lang="en-US" sz="2000" dirty="0">
                <a:effectLst>
                  <a:outerShdw blurRad="38100" dist="38100" dir="2700000" algn="tl">
                    <a:srgbClr val="0064E2"/>
                  </a:outerShdw>
                </a:effectLst>
              </a:rPr>
              <a:t>Some sample plaintext-ciphertext pairs</a:t>
            </a:r>
          </a:p>
          <a:p>
            <a:pPr marL="342900" lvl="1" indent="-342900" eaLnBrk="1" hangingPunct="1">
              <a:lnSpc>
                <a:spcPct val="90000"/>
              </a:lnSpc>
              <a:buClr>
                <a:schemeClr val="accent1"/>
              </a:buClr>
              <a:buFont typeface="Wingdings" pitchFamily="33" charset="2"/>
              <a:buChar char=""/>
              <a:defRPr/>
            </a:pPr>
            <a:r>
              <a:rPr lang="en-US" sz="2000" dirty="0">
                <a:effectLst>
                  <a:outerShdw blurRad="38100" dist="38100" dir="2700000" algn="tl">
                    <a:srgbClr val="0064E2"/>
                  </a:outerShdw>
                </a:effectLst>
              </a:rPr>
              <a:t>Exploits the characteristics of the algorithm to attempt to deduce a specific plaintext or the key being used</a:t>
            </a:r>
          </a:p>
          <a:p>
            <a:pPr marL="692150" lvl="2" indent="-342900" eaLnBrk="1" hangingPunct="1">
              <a:lnSpc>
                <a:spcPct val="90000"/>
              </a:lnSpc>
              <a:buClr>
                <a:schemeClr val="accent2"/>
              </a:buClr>
              <a:buFont typeface="Wingdings" pitchFamily="33" charset="2"/>
              <a:buChar char=""/>
              <a:defRPr/>
            </a:pPr>
            <a:r>
              <a:rPr lang="en-US" sz="2000" dirty="0">
                <a:effectLst>
                  <a:outerShdw blurRad="38100" dist="38100" dir="2700000" algn="tl">
                    <a:srgbClr val="0064E2"/>
                  </a:outerShdw>
                </a:effectLst>
              </a:rPr>
              <a:t>If successful all future and past messages encrypted with that key are compromised</a:t>
            </a:r>
          </a:p>
        </p:txBody>
      </p:sp>
      <p:sp>
        <p:nvSpPr>
          <p:cNvPr id="7" name="Text Placeholder 6"/>
          <p:cNvSpPr>
            <a:spLocks noGrp="1"/>
          </p:cNvSpPr>
          <p:nvPr>
            <p:ph type="body" sz="quarter" idx="3"/>
          </p:nvPr>
        </p:nvSpPr>
        <p:spPr>
          <a:xfrm>
            <a:off x="6278564" y="1735138"/>
            <a:ext cx="5146028" cy="742950"/>
          </a:xfrm>
        </p:spPr>
        <p:txBody>
          <a:bodyPr/>
          <a:lstStyle/>
          <a:p>
            <a:pPr eaLnBrk="1" fontAlgn="auto" hangingPunct="1">
              <a:spcAft>
                <a:spcPts val="0"/>
              </a:spcAft>
              <a:defRPr/>
            </a:pPr>
            <a:r>
              <a:rPr lang="en-US" dirty="0">
                <a:ea typeface="+mn-ea"/>
                <a:cs typeface="+mn-cs"/>
              </a:rPr>
              <a:t>Brute-Force Attack</a:t>
            </a:r>
          </a:p>
        </p:txBody>
      </p:sp>
      <p:sp>
        <p:nvSpPr>
          <p:cNvPr id="8" name="Content Placeholder 7"/>
          <p:cNvSpPr>
            <a:spLocks noGrp="1"/>
          </p:cNvSpPr>
          <p:nvPr>
            <p:ph sz="quarter" idx="4"/>
          </p:nvPr>
        </p:nvSpPr>
        <p:spPr>
          <a:xfrm>
            <a:off x="6278564" y="2514600"/>
            <a:ext cx="5146028" cy="4343400"/>
          </a:xfrm>
        </p:spPr>
        <p:txBody>
          <a:bodyPr>
            <a:normAutofit/>
          </a:bodyPr>
          <a:lstStyle/>
          <a:p>
            <a:pPr eaLnBrk="1" fontAlgn="auto" hangingPunct="1">
              <a:spcAft>
                <a:spcPts val="0"/>
              </a:spcAft>
              <a:buFont typeface="Wingdings" pitchFamily="2" charset="2"/>
              <a:buChar char=""/>
              <a:defRPr/>
            </a:pPr>
            <a:r>
              <a:rPr lang="en-US" sz="2400" dirty="0">
                <a:ea typeface="+mn-ea"/>
                <a:cs typeface="+mn-cs"/>
              </a:rPr>
              <a:t>Try all possible keys on some ciphertext until an intelligible translation into plaintext is obtained</a:t>
            </a:r>
          </a:p>
          <a:p>
            <a:pPr lvl="1" eaLnBrk="1" fontAlgn="auto" hangingPunct="1">
              <a:spcAft>
                <a:spcPts val="0"/>
              </a:spcAft>
              <a:buFont typeface="Wingdings" pitchFamily="2" charset="2"/>
              <a:buChar char=""/>
              <a:defRPr/>
            </a:pPr>
            <a:r>
              <a:rPr lang="en-US" sz="2000" dirty="0">
                <a:ea typeface="+mn-ea"/>
              </a:rPr>
              <a:t>On average half of all possible keys must be tried to achieve success</a:t>
            </a:r>
          </a:p>
        </p:txBody>
      </p:sp>
      <p:pic>
        <p:nvPicPr>
          <p:cNvPr id="10" name="Picture 9"/>
          <p:cNvPicPr>
            <a:picLocks noChangeAspect="1"/>
          </p:cNvPicPr>
          <p:nvPr/>
        </p:nvPicPr>
        <p:blipFill>
          <a:blip r:embed="rId3"/>
          <a:stretch>
            <a:fillRect/>
          </a:stretch>
        </p:blipFill>
        <p:spPr>
          <a:xfrm rot="571915">
            <a:off x="8560447" y="4437297"/>
            <a:ext cx="1693203" cy="2296361"/>
          </a:xfrm>
          <a:prstGeom prst="rect">
            <a:avLst/>
          </a:prstGeom>
          <a:scene3d>
            <a:camera prst="orthographicFront">
              <a:rot lat="0" lon="10499978" rev="0"/>
            </a:camera>
            <a:lightRig rig="threePt" dir="t"/>
          </a:scene3d>
        </p:spPr>
      </p:pic>
      <p:pic>
        <p:nvPicPr>
          <p:cNvPr id="23560" name="Picture 7"/>
          <p:cNvPicPr>
            <a:picLocks noChangeAspect="1"/>
          </p:cNvPicPr>
          <p:nvPr/>
        </p:nvPicPr>
        <p:blipFill>
          <a:blip r:embed="rId4"/>
          <a:srcRect/>
          <a:stretch>
            <a:fillRect/>
          </a:stretch>
        </p:blipFill>
        <p:spPr bwMode="auto">
          <a:xfrm rot="-242647">
            <a:off x="6761164" y="4856164"/>
            <a:ext cx="1641475" cy="16414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1981200" y="304801"/>
            <a:ext cx="8229600" cy="1139825"/>
          </a:xfrm>
        </p:spPr>
        <p:txBody>
          <a:bodyPr/>
          <a:lstStyle/>
          <a:p>
            <a:pPr eaLnBrk="1" fontAlgn="auto" hangingPunct="1">
              <a:spcAft>
                <a:spcPts val="0"/>
              </a:spcAft>
              <a:defRPr/>
            </a:pPr>
            <a:r>
              <a:rPr lang="en-US" dirty="0">
                <a:solidFill>
                  <a:schemeClr val="accent1"/>
                </a:solidFill>
                <a:ea typeface="+mj-ea"/>
                <a:cs typeface="+mj-cs"/>
              </a:rPr>
              <a:t>Table 2.1</a:t>
            </a:r>
          </a:p>
        </p:txBody>
      </p:sp>
      <p:sp>
        <p:nvSpPr>
          <p:cNvPr id="4" name="Rectangle 3"/>
          <p:cNvSpPr/>
          <p:nvPr/>
        </p:nvSpPr>
        <p:spPr>
          <a:xfrm>
            <a:off x="2514600" y="5334000"/>
            <a:ext cx="7162800" cy="954088"/>
          </a:xfrm>
          <a:prstGeom prst="rect">
            <a:avLst/>
          </a:prstGeom>
        </p:spPr>
        <p:txBody>
          <a:bodyPr>
            <a:spAutoFit/>
          </a:bodyPr>
          <a:lstStyle/>
          <a:p>
            <a:pPr algn="ctr">
              <a:defRPr/>
            </a:pPr>
            <a:r>
              <a:rPr lang="en-US" sz="2800" b="1" dirty="0">
                <a:solidFill>
                  <a:schemeClr val="accent1"/>
                </a:solidFill>
                <a:effectLst>
                  <a:outerShdw blurRad="38100" dist="38100" dir="2700000" algn="tl">
                    <a:srgbClr val="000000">
                      <a:alpha val="43137"/>
                    </a:srgbClr>
                  </a:outerShdw>
                </a:effectLst>
                <a:latin typeface="+mj-lt"/>
              </a:rPr>
              <a:t>Comparison of Three Popular Symmetric Encryption Algorithms</a:t>
            </a:r>
          </a:p>
        </p:txBody>
      </p:sp>
      <p:pic>
        <p:nvPicPr>
          <p:cNvPr id="27653" name="Picture 6"/>
          <p:cNvPicPr>
            <a:picLocks noChangeAspect="1"/>
          </p:cNvPicPr>
          <p:nvPr/>
        </p:nvPicPr>
        <p:blipFill>
          <a:blip r:embed="rId4"/>
          <a:srcRect/>
          <a:stretch>
            <a:fillRect/>
          </a:stretch>
        </p:blipFill>
        <p:spPr bwMode="auto">
          <a:xfrm rot="1005005">
            <a:off x="2592388" y="360363"/>
            <a:ext cx="1046162" cy="1046162"/>
          </a:xfrm>
          <a:prstGeom prst="rect">
            <a:avLst/>
          </a:prstGeom>
          <a:noFill/>
          <a:ln w="9525">
            <a:noFill/>
            <a:miter lim="800000"/>
            <a:headEnd/>
            <a:tailEnd/>
          </a:ln>
        </p:spPr>
      </p:pic>
      <p:pic>
        <p:nvPicPr>
          <p:cNvPr id="6" name="Picture 5"/>
          <p:cNvPicPr>
            <a:picLocks noChangeAspect="1"/>
          </p:cNvPicPr>
          <p:nvPr/>
        </p:nvPicPr>
        <p:blipFill>
          <a:blip r:embed="rId5"/>
          <a:stretch>
            <a:fillRect/>
          </a:stretch>
        </p:blipFill>
        <p:spPr>
          <a:xfrm>
            <a:off x="8610600" y="228600"/>
            <a:ext cx="1676400" cy="1289538"/>
          </a:xfrm>
          <a:prstGeom prst="rect">
            <a:avLst/>
          </a:prstGeom>
          <a:effectLst>
            <a:softEdge rad="254000"/>
          </a:effectLst>
        </p:spPr>
      </p:pic>
      <p:graphicFrame>
        <p:nvGraphicFramePr>
          <p:cNvPr id="27650" name="Object 2"/>
          <p:cNvGraphicFramePr>
            <a:graphicFrameLocks noChangeAspect="1"/>
          </p:cNvGraphicFramePr>
          <p:nvPr>
            <p:extLst>
              <p:ext uri="{D42A27DB-BD31-4B8C-83A1-F6EECF244321}">
                <p14:modId xmlns:p14="http://schemas.microsoft.com/office/powerpoint/2010/main" val="4199235933"/>
              </p:ext>
            </p:extLst>
          </p:nvPr>
        </p:nvGraphicFramePr>
        <p:xfrm>
          <a:off x="1262047" y="2204864"/>
          <a:ext cx="9966470" cy="2925936"/>
        </p:xfrm>
        <a:graphic>
          <a:graphicData uri="http://schemas.openxmlformats.org/presentationml/2006/ole">
            <mc:AlternateContent xmlns:mc="http://schemas.openxmlformats.org/markup-compatibility/2006">
              <mc:Choice xmlns:v="urn:schemas-microsoft-com:vml" Requires="v">
                <p:oleObj spid="_x0000_s27850" name="Document" r:id="rId7" imgW="6096000" imgH="1574800" progId="Word.Document.12">
                  <p:embed/>
                </p:oleObj>
              </mc:Choice>
              <mc:Fallback>
                <p:oleObj name="Document" r:id="rId7" imgW="6096000" imgH="1574800" progId="Word.Document.12">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2047" y="2204864"/>
                        <a:ext cx="9966470" cy="2925936"/>
                      </a:xfrm>
                      <a:prstGeom prst="rect">
                        <a:avLst/>
                      </a:prstGeom>
                      <a:noFill/>
                      <a:ln>
                        <a:noFill/>
                      </a:ln>
                      <a:effectLst/>
                      <a:extLst/>
                    </p:spPr>
                  </p:pic>
                </p:oleObj>
              </mc:Fallback>
            </mc:AlternateContent>
          </a:graphicData>
        </a:graphic>
      </p:graphicFrame>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1981200" y="152400"/>
            <a:ext cx="8229600" cy="1265238"/>
          </a:xfrm>
        </p:spPr>
        <p:txBody>
          <a:bodyPr>
            <a:normAutofit fontScale="90000"/>
          </a:bodyPr>
          <a:lstStyle/>
          <a:p>
            <a:pPr eaLnBrk="1" fontAlgn="auto" hangingPunct="1">
              <a:spcAft>
                <a:spcPts val="0"/>
              </a:spcAft>
              <a:defRPr/>
            </a:pPr>
            <a:r>
              <a:rPr lang="en-US" dirty="0">
                <a:solidFill>
                  <a:schemeClr val="accent1"/>
                </a:solidFill>
                <a:ea typeface="+mj-ea"/>
                <a:cs typeface="+mj-cs"/>
              </a:rPr>
              <a:t>Data Encryption Standard</a:t>
            </a:r>
            <a:br>
              <a:rPr lang="en-US" dirty="0">
                <a:solidFill>
                  <a:schemeClr val="accent1"/>
                </a:solidFill>
                <a:ea typeface="+mj-ea"/>
                <a:cs typeface="+mj-cs"/>
              </a:rPr>
            </a:br>
            <a:r>
              <a:rPr lang="en-US" dirty="0">
                <a:solidFill>
                  <a:schemeClr val="accent1"/>
                </a:solidFill>
                <a:ea typeface="+mj-ea"/>
                <a:cs typeface="+mj-cs"/>
              </a:rPr>
              <a:t>(DES)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7803159"/>
              </p:ext>
            </p:extLst>
          </p:nvPr>
        </p:nvGraphicFramePr>
        <p:xfrm>
          <a:off x="911424" y="1676400"/>
          <a:ext cx="10657184" cy="5064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a:xfrm>
            <a:off x="4079776" y="1844824"/>
            <a:ext cx="228600" cy="2286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Oval 5"/>
          <p:cNvSpPr/>
          <p:nvPr/>
        </p:nvSpPr>
        <p:spPr>
          <a:xfrm>
            <a:off x="4511824" y="4509120"/>
            <a:ext cx="228600" cy="2286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1981200" y="0"/>
            <a:ext cx="8229600" cy="1371600"/>
          </a:xfrm>
        </p:spPr>
        <p:txBody>
          <a:bodyPr>
            <a:normAutofit fontScale="90000"/>
          </a:bodyPr>
          <a:lstStyle/>
          <a:p>
            <a:pPr eaLnBrk="1" fontAlgn="auto" hangingPunct="1">
              <a:spcAft>
                <a:spcPts val="0"/>
              </a:spcAft>
              <a:defRPr/>
            </a:pPr>
            <a:r>
              <a:rPr lang="en-US" dirty="0">
                <a:solidFill>
                  <a:schemeClr val="accent1"/>
                </a:solidFill>
                <a:ea typeface="+mj-ea"/>
                <a:cs typeface="+mj-cs"/>
              </a:rPr>
              <a:t/>
            </a:r>
            <a:br>
              <a:rPr lang="en-US" dirty="0">
                <a:solidFill>
                  <a:schemeClr val="accent1"/>
                </a:solidFill>
                <a:ea typeface="+mj-ea"/>
                <a:cs typeface="+mj-cs"/>
              </a:rPr>
            </a:br>
            <a:r>
              <a:rPr lang="en-US" sz="5333" dirty="0">
                <a:solidFill>
                  <a:schemeClr val="accent1"/>
                </a:solidFill>
                <a:ea typeface="+mj-ea"/>
                <a:cs typeface="+mj-cs"/>
              </a:rPr>
              <a:t>Table 2.2</a:t>
            </a:r>
            <a:r>
              <a:rPr lang="en-US" dirty="0">
                <a:solidFill>
                  <a:schemeClr val="accent1"/>
                </a:solidFill>
                <a:ea typeface="+mj-ea"/>
                <a:cs typeface="+mj-cs"/>
              </a:rPr>
              <a:t/>
            </a:r>
            <a:br>
              <a:rPr lang="en-US" dirty="0">
                <a:solidFill>
                  <a:schemeClr val="accent1"/>
                </a:solidFill>
                <a:ea typeface="+mj-ea"/>
                <a:cs typeface="+mj-cs"/>
              </a:rPr>
            </a:br>
            <a:endParaRPr lang="en-US" dirty="0">
              <a:solidFill>
                <a:schemeClr val="accent1"/>
              </a:solidFill>
              <a:ea typeface="+mj-ea"/>
              <a:cs typeface="+mj-cs"/>
            </a:endParaRPr>
          </a:p>
        </p:txBody>
      </p:sp>
      <p:sp>
        <p:nvSpPr>
          <p:cNvPr id="5" name="TextBox 4"/>
          <p:cNvSpPr txBox="1"/>
          <p:nvPr/>
        </p:nvSpPr>
        <p:spPr>
          <a:xfrm>
            <a:off x="1524000" y="5638801"/>
            <a:ext cx="9144000" cy="523875"/>
          </a:xfrm>
          <a:prstGeom prst="rect">
            <a:avLst/>
          </a:prstGeom>
          <a:noFill/>
        </p:spPr>
        <p:txBody>
          <a:bodyPr>
            <a:spAutoFit/>
          </a:bodyPr>
          <a:lstStyle/>
          <a:p>
            <a:pPr algn="ctr">
              <a:defRPr/>
            </a:pPr>
            <a:r>
              <a:rPr lang="en-US" sz="2800" b="1" dirty="0">
                <a:solidFill>
                  <a:schemeClr val="accent1"/>
                </a:solidFill>
                <a:effectLst>
                  <a:outerShdw blurRad="38100" dist="38100" dir="2700000" algn="tl">
                    <a:srgbClr val="000000">
                      <a:alpha val="43137"/>
                    </a:srgbClr>
                  </a:outerShdw>
                </a:effectLst>
                <a:latin typeface="+mj-lt"/>
              </a:rPr>
              <a:t>Average Time Required for Exhaustive Key Search</a:t>
            </a:r>
          </a:p>
        </p:txBody>
      </p:sp>
      <p:pic>
        <p:nvPicPr>
          <p:cNvPr id="6" name="Picture 5"/>
          <p:cNvPicPr>
            <a:picLocks noChangeAspect="1"/>
          </p:cNvPicPr>
          <p:nvPr/>
        </p:nvPicPr>
        <p:blipFill>
          <a:blip r:embed="rId3"/>
          <a:stretch>
            <a:fillRect/>
          </a:stretch>
        </p:blipFill>
        <p:spPr>
          <a:xfrm>
            <a:off x="8610600" y="228600"/>
            <a:ext cx="1676400" cy="1289538"/>
          </a:xfrm>
          <a:prstGeom prst="rect">
            <a:avLst/>
          </a:prstGeom>
          <a:effectLst>
            <a:softEdge rad="254000"/>
          </a:effectLst>
        </p:spPr>
      </p:pic>
      <p:pic>
        <p:nvPicPr>
          <p:cNvPr id="25606" name="Picture 6"/>
          <p:cNvPicPr>
            <a:picLocks noChangeAspect="1"/>
          </p:cNvPicPr>
          <p:nvPr/>
        </p:nvPicPr>
        <p:blipFill>
          <a:blip r:embed="rId4"/>
          <a:srcRect/>
          <a:stretch>
            <a:fillRect/>
          </a:stretch>
        </p:blipFill>
        <p:spPr bwMode="auto">
          <a:xfrm rot="1005005">
            <a:off x="2592388" y="360363"/>
            <a:ext cx="1046162" cy="1046162"/>
          </a:xfrm>
          <a:prstGeom prst="rect">
            <a:avLst/>
          </a:prstGeom>
          <a:noFill/>
          <a:ln w="9525">
            <a:noFill/>
            <a:miter lim="800000"/>
            <a:headEnd/>
            <a:tailEnd/>
          </a:ln>
        </p:spPr>
      </p:pic>
      <p:pic>
        <p:nvPicPr>
          <p:cNvPr id="7" name="Picture 6">
            <a:extLst>
              <a:ext uri="{FF2B5EF4-FFF2-40B4-BE49-F238E27FC236}">
                <a16:creationId xmlns:a16="http://schemas.microsoft.com/office/drawing/2014/main" xmlns="" id="{701962B0-7761-4A2D-AE55-F6D0AA5844E2}"/>
              </a:ext>
            </a:extLst>
          </p:cNvPr>
          <p:cNvPicPr>
            <a:picLocks noChangeAspect="1"/>
          </p:cNvPicPr>
          <p:nvPr/>
        </p:nvPicPr>
        <p:blipFill>
          <a:blip r:embed="rId5"/>
          <a:stretch>
            <a:fillRect/>
          </a:stretch>
        </p:blipFill>
        <p:spPr>
          <a:xfrm>
            <a:off x="1981201" y="1912240"/>
            <a:ext cx="8208913" cy="3873098"/>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2438400" y="228600"/>
            <a:ext cx="8229600" cy="1143000"/>
          </a:xfrm>
        </p:spPr>
        <p:txBody>
          <a:bodyPr>
            <a:noAutofit/>
          </a:bodyPr>
          <a:lstStyle/>
          <a:p>
            <a:pPr eaLnBrk="1" fontAlgn="auto" hangingPunct="1">
              <a:spcAft>
                <a:spcPts val="0"/>
              </a:spcAft>
              <a:defRPr/>
            </a:pPr>
            <a:r>
              <a:rPr lang="en-US" sz="5400" dirty="0">
                <a:solidFill>
                  <a:schemeClr val="accent1"/>
                </a:solidFill>
                <a:ea typeface="+mj-ea"/>
                <a:cs typeface="+mj-cs"/>
              </a:rPr>
              <a:t>Triple DES (3DES)</a:t>
            </a:r>
          </a:p>
        </p:txBody>
      </p:sp>
      <p:sp>
        <p:nvSpPr>
          <p:cNvPr id="234499" name="Rectangle 3"/>
          <p:cNvSpPr>
            <a:spLocks noGrp="1" noChangeArrowheads="1"/>
          </p:cNvSpPr>
          <p:nvPr>
            <p:ph idx="1"/>
          </p:nvPr>
        </p:nvSpPr>
        <p:spPr>
          <a:xfrm>
            <a:off x="407369" y="1822991"/>
            <a:ext cx="6469280" cy="4724400"/>
          </a:xfrm>
        </p:spPr>
        <p:txBody>
          <a:bodyPr wrap="square" numCol="1" anchor="t" anchorCtr="0" compatLnSpc="1">
            <a:prstTxWarp prst="textNoShape">
              <a:avLst/>
            </a:prstTxWarp>
            <a:normAutofit lnSpcReduction="10000"/>
          </a:bodyPr>
          <a:lstStyle/>
          <a:p>
            <a:pPr eaLnBrk="1" hangingPunct="1">
              <a:lnSpc>
                <a:spcPct val="90000"/>
              </a:lnSpc>
              <a:buFont typeface="Wingdings" pitchFamily="33" charset="2"/>
              <a:buChar char=""/>
              <a:defRPr/>
            </a:pPr>
            <a:r>
              <a:rPr lang="en-US" dirty="0">
                <a:effectLst>
                  <a:outerShdw blurRad="38100" dist="38100" dir="2700000" algn="tl">
                    <a:srgbClr val="0064E2"/>
                  </a:outerShdw>
                </a:effectLst>
              </a:rPr>
              <a:t>Repeats the basic DES algorithm three times using either two or three unique keys</a:t>
            </a:r>
          </a:p>
          <a:p>
            <a:pPr eaLnBrk="1" hangingPunct="1">
              <a:lnSpc>
                <a:spcPct val="90000"/>
              </a:lnSpc>
              <a:buFont typeface="Wingdings" pitchFamily="33" charset="2"/>
              <a:buChar char=""/>
              <a:defRPr/>
            </a:pPr>
            <a:r>
              <a:rPr lang="en-US" dirty="0">
                <a:effectLst>
                  <a:outerShdw blurRad="38100" dist="38100" dir="2700000" algn="tl">
                    <a:srgbClr val="0064E2"/>
                  </a:outerShdw>
                </a:effectLst>
              </a:rPr>
              <a:t>First standardized for use in financial applications in ANSI standard X9.17 in 1985</a:t>
            </a:r>
          </a:p>
          <a:p>
            <a:pPr eaLnBrk="1" hangingPunct="1">
              <a:lnSpc>
                <a:spcPct val="90000"/>
              </a:lnSpc>
              <a:buFont typeface="Wingdings" pitchFamily="33" charset="2"/>
              <a:buChar char=""/>
              <a:defRPr/>
            </a:pPr>
            <a:r>
              <a:rPr lang="en-US" dirty="0">
                <a:effectLst>
                  <a:outerShdw blurRad="38100" dist="38100" dir="2700000" algn="tl">
                    <a:srgbClr val="0064E2"/>
                  </a:outerShdw>
                </a:effectLst>
              </a:rPr>
              <a:t>Attractions:</a:t>
            </a:r>
          </a:p>
          <a:p>
            <a:pPr lvl="1" eaLnBrk="1" hangingPunct="1">
              <a:lnSpc>
                <a:spcPct val="90000"/>
              </a:lnSpc>
              <a:buFont typeface="Wingdings" pitchFamily="33" charset="2"/>
              <a:buChar char=""/>
              <a:defRPr/>
            </a:pPr>
            <a:r>
              <a:rPr lang="en-US" dirty="0">
                <a:effectLst>
                  <a:outerShdw blurRad="38100" dist="38100" dir="2700000" algn="tl">
                    <a:srgbClr val="0064E2"/>
                  </a:outerShdw>
                </a:effectLst>
              </a:rPr>
              <a:t>168-bit key length overcomes the vulnerability to brute-force attack of DES</a:t>
            </a:r>
          </a:p>
          <a:p>
            <a:pPr lvl="1" eaLnBrk="1" hangingPunct="1">
              <a:lnSpc>
                <a:spcPct val="90000"/>
              </a:lnSpc>
              <a:buFont typeface="Wingdings" pitchFamily="33" charset="2"/>
              <a:buChar char=""/>
              <a:defRPr/>
            </a:pPr>
            <a:r>
              <a:rPr lang="en-US" dirty="0">
                <a:effectLst>
                  <a:outerShdw blurRad="38100" dist="38100" dir="2700000" algn="tl">
                    <a:srgbClr val="0064E2"/>
                  </a:outerShdw>
                </a:effectLst>
              </a:rPr>
              <a:t>underlying encryption algorithm is the same as in DES</a:t>
            </a:r>
          </a:p>
          <a:p>
            <a:pPr eaLnBrk="1" hangingPunct="1">
              <a:lnSpc>
                <a:spcPct val="90000"/>
              </a:lnSpc>
              <a:buFont typeface="Wingdings" pitchFamily="33" charset="2"/>
              <a:buChar char=""/>
              <a:defRPr/>
            </a:pPr>
            <a:r>
              <a:rPr lang="en-US" sz="2600" dirty="0">
                <a:effectLst>
                  <a:outerShdw blurRad="38100" dist="38100" dir="2700000" algn="tl">
                    <a:srgbClr val="0064E2"/>
                  </a:outerShdw>
                </a:effectLst>
              </a:rPr>
              <a:t>Drawbacks:</a:t>
            </a:r>
          </a:p>
          <a:p>
            <a:pPr lvl="1" eaLnBrk="1" hangingPunct="1">
              <a:lnSpc>
                <a:spcPct val="90000"/>
              </a:lnSpc>
              <a:buFont typeface="Wingdings" pitchFamily="33" charset="2"/>
              <a:buChar char=""/>
              <a:defRPr/>
            </a:pPr>
            <a:r>
              <a:rPr lang="en-US" dirty="0">
                <a:effectLst>
                  <a:outerShdw blurRad="38100" dist="38100" dir="2700000" algn="tl">
                    <a:srgbClr val="0064E2"/>
                  </a:outerShdw>
                </a:effectLst>
              </a:rPr>
              <a:t>algorithm is sluggish in software</a:t>
            </a:r>
          </a:p>
          <a:p>
            <a:pPr lvl="1" eaLnBrk="1" hangingPunct="1">
              <a:lnSpc>
                <a:spcPct val="90000"/>
              </a:lnSpc>
              <a:buFont typeface="Wingdings" pitchFamily="33" charset="2"/>
              <a:buChar char=""/>
              <a:defRPr/>
            </a:pPr>
            <a:r>
              <a:rPr lang="en-US" dirty="0">
                <a:effectLst>
                  <a:outerShdw blurRad="38100" dist="38100" dir="2700000" algn="tl">
                    <a:srgbClr val="0064E2"/>
                  </a:outerShdw>
                </a:effectLst>
              </a:rPr>
              <a:t>uses a 64-bit block size</a:t>
            </a:r>
          </a:p>
        </p:txBody>
      </p:sp>
      <p:pic>
        <p:nvPicPr>
          <p:cNvPr id="7" name="Picture 6"/>
          <p:cNvPicPr>
            <a:picLocks noChangeAspect="1"/>
          </p:cNvPicPr>
          <p:nvPr/>
        </p:nvPicPr>
        <p:blipFill>
          <a:blip r:embed="rId3"/>
          <a:stretch>
            <a:fillRect/>
          </a:stretch>
        </p:blipFill>
        <p:spPr>
          <a:xfrm>
            <a:off x="8458200" y="5257800"/>
            <a:ext cx="1308100" cy="1308100"/>
          </a:xfrm>
          <a:prstGeom prst="rect">
            <a:avLst/>
          </a:prstGeom>
          <a:scene3d>
            <a:camera prst="orthographicFront">
              <a:rot lat="0" lon="12299976" rev="0"/>
            </a:camera>
            <a:lightRig rig="threePt" dir="t"/>
          </a:scene3d>
        </p:spPr>
      </p:pic>
      <p:pic>
        <p:nvPicPr>
          <p:cNvPr id="8" name="Picture 7"/>
          <p:cNvPicPr>
            <a:picLocks noChangeAspect="1"/>
          </p:cNvPicPr>
          <p:nvPr/>
        </p:nvPicPr>
        <p:blipFill>
          <a:blip r:embed="rId3"/>
          <a:stretch>
            <a:fillRect/>
          </a:stretch>
        </p:blipFill>
        <p:spPr>
          <a:xfrm rot="5668832">
            <a:off x="7096108" y="5147892"/>
            <a:ext cx="1308100" cy="1308100"/>
          </a:xfrm>
          <a:prstGeom prst="rect">
            <a:avLst/>
          </a:prstGeom>
          <a:scene3d>
            <a:camera prst="orthographicFront">
              <a:rot lat="204296" lon="9583170" rev="21035481"/>
            </a:camera>
            <a:lightRig rig="threePt" dir="t"/>
          </a:scene3d>
        </p:spPr>
      </p:pic>
      <p:pic>
        <p:nvPicPr>
          <p:cNvPr id="33798" name="Picture 8"/>
          <p:cNvPicPr>
            <a:picLocks noChangeAspect="1"/>
          </p:cNvPicPr>
          <p:nvPr/>
        </p:nvPicPr>
        <p:blipFill>
          <a:blip r:embed="rId3"/>
          <a:srcRect/>
          <a:stretch>
            <a:fillRect/>
          </a:stretch>
        </p:blipFill>
        <p:spPr bwMode="auto">
          <a:xfrm rot="-1352548">
            <a:off x="7683650" y="5363780"/>
            <a:ext cx="1295400" cy="1295400"/>
          </a:xfrm>
          <a:prstGeom prst="rect">
            <a:avLst/>
          </a:prstGeom>
          <a:noFill/>
          <a:ln w="9525">
            <a:noFill/>
            <a:miter lim="800000"/>
            <a:headEnd/>
            <a:tailEnd/>
          </a:ln>
        </p:spPr>
      </p:pic>
      <p:pic>
        <p:nvPicPr>
          <p:cNvPr id="10" name="Picture 9"/>
          <p:cNvPicPr>
            <a:picLocks noChangeAspect="1"/>
          </p:cNvPicPr>
          <p:nvPr/>
        </p:nvPicPr>
        <p:blipFill>
          <a:blip r:embed="rId4"/>
          <a:stretch>
            <a:fillRect/>
          </a:stretch>
        </p:blipFill>
        <p:spPr>
          <a:xfrm>
            <a:off x="1905000" y="228600"/>
            <a:ext cx="1676400" cy="1289538"/>
          </a:xfrm>
          <a:prstGeom prst="rect">
            <a:avLst/>
          </a:prstGeom>
          <a:effectLst>
            <a:softEdge rad="254000"/>
          </a:effectLst>
        </p:spPr>
      </p:pic>
      <p:pic>
        <p:nvPicPr>
          <p:cNvPr id="28674" name="Picture 2" descr="http://www.smartcardbasics.com/smart_card_images/panel7_3de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6120" y="1414922"/>
            <a:ext cx="4902890" cy="37932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905000" y="0"/>
            <a:ext cx="8229600" cy="1524000"/>
          </a:xfrm>
        </p:spPr>
        <p:txBody>
          <a:bodyPr>
            <a:normAutofit fontScale="90000"/>
          </a:bodyPr>
          <a:lstStyle/>
          <a:p>
            <a:pPr eaLnBrk="1" fontAlgn="auto" hangingPunct="1">
              <a:spcAft>
                <a:spcPts val="0"/>
              </a:spcAft>
              <a:defRPr/>
            </a:pPr>
            <a:r>
              <a:rPr lang="en-US" dirty="0">
                <a:solidFill>
                  <a:schemeClr val="accent1">
                    <a:lumMod val="60000"/>
                    <a:lumOff val="40000"/>
                  </a:schemeClr>
                </a:solidFill>
                <a:ea typeface="+mj-ea"/>
                <a:cs typeface="+mj-cs"/>
              </a:rPr>
              <a:t>Advanced Encryption Standard (AES)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1908583"/>
              </p:ext>
            </p:extLst>
          </p:nvPr>
        </p:nvGraphicFramePr>
        <p:xfrm>
          <a:off x="1127448" y="1844824"/>
          <a:ext cx="10009112" cy="4632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Focus">
  <a:themeElements>
    <a:clrScheme name="Focus">
      <a:dk1>
        <a:sysClr val="windowText" lastClr="000000"/>
      </a:dk1>
      <a:lt1>
        <a:sysClr val="window" lastClr="FFFFFF"/>
      </a:lt1>
      <a:dk2>
        <a:srgbClr val="0064E2"/>
      </a:dk2>
      <a:lt2>
        <a:srgbClr val="B5D2F5"/>
      </a:lt2>
      <a:accent1>
        <a:srgbClr val="FFB91D"/>
      </a:accent1>
      <a:accent2>
        <a:srgbClr val="F97817"/>
      </a:accent2>
      <a:accent3>
        <a:srgbClr val="6DE304"/>
      </a:accent3>
      <a:accent4>
        <a:srgbClr val="FF0000"/>
      </a:accent4>
      <a:accent5>
        <a:srgbClr val="732BEA"/>
      </a:accent5>
      <a:accent6>
        <a:srgbClr val="C913AD"/>
      </a:accent6>
      <a:hlink>
        <a:srgbClr val="FFE400"/>
      </a:hlink>
      <a:folHlink>
        <a:srgbClr val="A3EC62"/>
      </a:folHlink>
    </a:clrScheme>
    <a:fontScheme name="Focus">
      <a:majorFont>
        <a:latin typeface="Corbel"/>
        <a:ea typeface=""/>
        <a:cs typeface=""/>
        <a:font script="Jpan" typeface="ＭＳ ゴシック"/>
      </a:majorFont>
      <a:minorFont>
        <a:latin typeface="Corbel"/>
        <a:ea typeface=""/>
        <a:cs typeface=""/>
        <a:font script="Jpan" typeface="ＭＳ ゴシック"/>
      </a:minorFont>
    </a:fontScheme>
    <a:fmtScheme name="Focus">
      <a:fillStyleLst>
        <a:solidFill>
          <a:schemeClr val="phClr"/>
        </a:solidFill>
        <a:solidFill>
          <a:schemeClr val="phClr"/>
        </a:solidFill>
        <a:solidFill>
          <a:schemeClr val="phClr">
            <a:satMod val="150000"/>
          </a:schemeClr>
        </a:solidFill>
      </a:fillStyleLst>
      <a:lnStyleLst>
        <a:ln w="19050" cap="flat" cmpd="sng" algn="ctr">
          <a:solidFill>
            <a:schemeClr val="phClr">
              <a:shade val="95000"/>
              <a:satMod val="105000"/>
            </a:schemeClr>
          </a:solidFill>
          <a:prstDash val="solid"/>
        </a:ln>
        <a:ln w="38100" cap="flat" cmpd="sng" algn="ctr">
          <a:solidFill>
            <a:schemeClr val="phClr"/>
          </a:solidFill>
          <a:prstDash val="solid"/>
        </a:ln>
        <a:ln w="508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101600" dist="63500" dir="4200000" algn="br" rotWithShape="0">
              <a:srgbClr val="000000">
                <a:alpha val="50000"/>
              </a:srgbClr>
            </a:outerShdw>
          </a:effectLst>
        </a:effectStyle>
        <a:effectStyle>
          <a:effectLst>
            <a:glow rad="101600">
              <a:schemeClr val="lt1">
                <a:alpha val="40000"/>
              </a:schemeClr>
            </a:glow>
          </a:effectLst>
          <a:scene3d>
            <a:camera prst="orthographicFront">
              <a:rot lat="0" lon="0" rev="0"/>
            </a:camera>
            <a:lightRig rig="soft" dir="r">
              <a:rot lat="0" lon="0" rev="5400000"/>
            </a:lightRig>
          </a:scene3d>
          <a:sp3d prstMaterial="softmetal">
            <a:bevelT w="31750" h="63500"/>
          </a:sp3d>
        </a:effectStyle>
      </a:effectStyleLst>
      <a:bgFillStyleLst>
        <a:blipFill rotWithShape="1">
          <a:blip xmlns:r="http://schemas.openxmlformats.org/officeDocument/2006/relationships" r:embed="rId1">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2">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3">
            <a:duotone>
              <a:schemeClr val="phClr">
                <a:tint val="80000"/>
                <a:shade val="10000"/>
                <a:satMod val="250000"/>
              </a:schemeClr>
              <a:schemeClr val="phClr">
                <a:tint val="70000"/>
                <a:alpha val="80000"/>
                <a:sat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Focus.thmx</Template>
  <TotalTime>14553</TotalTime>
  <Words>10887</Words>
  <Application>Microsoft Office PowerPoint</Application>
  <PresentationFormat>Widescreen</PresentationFormat>
  <Paragraphs>518</Paragraphs>
  <Slides>32</Slides>
  <Notes>32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ＭＳ Ｐゴシック</vt:lpstr>
      <vt:lpstr>Arial</vt:lpstr>
      <vt:lpstr>Corbel</vt:lpstr>
      <vt:lpstr>Times New Roman</vt:lpstr>
      <vt:lpstr>Times-Roman</vt:lpstr>
      <vt:lpstr>Wingdings</vt:lpstr>
      <vt:lpstr>Focus</vt:lpstr>
      <vt:lpstr>Document</vt:lpstr>
      <vt:lpstr>Chapter 2</vt:lpstr>
      <vt:lpstr>Symmetric Encryption</vt:lpstr>
      <vt:lpstr>Figure 2.1 </vt:lpstr>
      <vt:lpstr>Attacking Symmetric Encryption</vt:lpstr>
      <vt:lpstr>Table 2.1</vt:lpstr>
      <vt:lpstr>Data Encryption Standard (DES)</vt:lpstr>
      <vt:lpstr> Table 2.2 </vt:lpstr>
      <vt:lpstr>Triple DES (3DES)</vt:lpstr>
      <vt:lpstr>Advanced Encryption Standard (AES)</vt:lpstr>
      <vt:lpstr>Practical Security Issues</vt:lpstr>
      <vt:lpstr>Block Cipher Encryption       Stream Encryption</vt:lpstr>
      <vt:lpstr>Block &amp; Stream Ciphers</vt:lpstr>
      <vt:lpstr>Message Authentication</vt:lpstr>
      <vt:lpstr>Message Authentication Codes</vt:lpstr>
      <vt:lpstr>Secure Hash Functions</vt:lpstr>
      <vt:lpstr>Figure 2.6   Message Authentication Using a  One-Way  Hash Function</vt:lpstr>
      <vt:lpstr>Hash Function Requirements</vt:lpstr>
      <vt:lpstr>Security of Hash Functions</vt:lpstr>
      <vt:lpstr>Public-Key Encryption Structure</vt:lpstr>
      <vt:lpstr>Figure 2.7a Public-Key Encryption </vt:lpstr>
      <vt:lpstr>Figure 2.7b Private-Key Encryption</vt:lpstr>
      <vt:lpstr>Table 2.3  </vt:lpstr>
      <vt:lpstr>Requirements for Public-Key Cryptosystems</vt:lpstr>
      <vt:lpstr>Asymmetric Encryption Algorithms</vt:lpstr>
      <vt:lpstr>Digital Signatures</vt:lpstr>
      <vt:lpstr>Public Key Certificates</vt:lpstr>
      <vt:lpstr>Digital Envelopes</vt:lpstr>
      <vt:lpstr>Random Numbers</vt:lpstr>
      <vt:lpstr>Random Number Requirements</vt:lpstr>
      <vt:lpstr>Random versus Pseudorandom</vt:lpstr>
      <vt:lpstr>Practical Application:  Encryption of Stored Data</vt:lpstr>
      <vt:lpstr>Summary</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dc:creator>
  <cp:lastModifiedBy>Admin</cp:lastModifiedBy>
  <cp:revision>271</cp:revision>
  <cp:lastPrinted>2012-07-27T12:19:08Z</cp:lastPrinted>
  <dcterms:created xsi:type="dcterms:W3CDTF">2012-03-04T03:14:23Z</dcterms:created>
  <dcterms:modified xsi:type="dcterms:W3CDTF">2020-10-06T02:36:45Z</dcterms:modified>
</cp:coreProperties>
</file>